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7" r:id="rId2"/>
    <p:sldId id="291" r:id="rId3"/>
    <p:sldId id="259" r:id="rId4"/>
    <p:sldId id="260" r:id="rId5"/>
    <p:sldId id="280" r:id="rId6"/>
    <p:sldId id="281" r:id="rId7"/>
    <p:sldId id="267" r:id="rId8"/>
    <p:sldId id="282" r:id="rId9"/>
    <p:sldId id="283" r:id="rId10"/>
    <p:sldId id="284" r:id="rId11"/>
    <p:sldId id="285" r:id="rId12"/>
    <p:sldId id="286" r:id="rId13"/>
    <p:sldId id="287" r:id="rId14"/>
    <p:sldId id="288" r:id="rId15"/>
    <p:sldId id="289" r:id="rId16"/>
    <p:sldId id="290" r:id="rId17"/>
    <p:sldId id="295" r:id="rId18"/>
    <p:sldId id="294" r:id="rId19"/>
    <p:sldId id="292" r:id="rId20"/>
    <p:sldId id="293"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90D6"/>
    <a:srgbClr val="2B559A"/>
    <a:srgbClr val="5584C8"/>
    <a:srgbClr val="5486CA"/>
    <a:srgbClr val="5587CF"/>
    <a:srgbClr val="5586CE"/>
    <a:srgbClr val="FFC000"/>
    <a:srgbClr val="A5A5A5"/>
    <a:srgbClr val="ED7D31"/>
    <a:srgbClr val="568A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2" autoAdjust="0"/>
    <p:restoredTop sz="94660"/>
  </p:normalViewPr>
  <p:slideViewPr>
    <p:cSldViewPr snapToGrid="0" showGuides="1">
      <p:cViewPr>
        <p:scale>
          <a:sx n="79" d="100"/>
          <a:sy n="79" d="100"/>
        </p:scale>
        <p:origin x="773" y="245"/>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5DC1D4-916A-4FD3-8381-9373A3DF0C41}" type="datetimeFigureOut">
              <a:rPr lang="en-US" smtClean="0"/>
              <a:t>8/6/2019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51D957-CF4D-4A9F-A9D1-46633F4F146A}" type="slidenum">
              <a:rPr lang="en-US" smtClean="0"/>
              <a:t>‹#›</a:t>
            </a:fld>
            <a:endParaRPr lang="en-US"/>
          </a:p>
        </p:txBody>
      </p:sp>
    </p:spTree>
    <p:extLst>
      <p:ext uri="{BB962C8B-B14F-4D97-AF65-F5344CB8AC3E}">
        <p14:creationId xmlns:p14="http://schemas.microsoft.com/office/powerpoint/2010/main" val="32042793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2F91F19-0DD8-41C8-B063-358FADED076E}" type="datetimeFigureOut">
              <a:rPr lang="en-US" smtClean="0"/>
              <a:t>8/6/2019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5EC09B-8275-47B2-93B9-F0EE913DE0BE}" type="slidenum">
              <a:rPr lang="en-US" smtClean="0"/>
              <a:t>‹#›</a:t>
            </a:fld>
            <a:endParaRPr lang="en-US"/>
          </a:p>
        </p:txBody>
      </p:sp>
    </p:spTree>
    <p:extLst>
      <p:ext uri="{BB962C8B-B14F-4D97-AF65-F5344CB8AC3E}">
        <p14:creationId xmlns:p14="http://schemas.microsoft.com/office/powerpoint/2010/main" val="17521514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F91F19-0DD8-41C8-B063-358FADED076E}" type="datetimeFigureOut">
              <a:rPr lang="en-US" smtClean="0"/>
              <a:t>8/6/2019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5EC09B-8275-47B2-93B9-F0EE913DE0BE}" type="slidenum">
              <a:rPr lang="en-US" smtClean="0"/>
              <a:t>‹#›</a:t>
            </a:fld>
            <a:endParaRPr lang="en-US"/>
          </a:p>
        </p:txBody>
      </p:sp>
    </p:spTree>
    <p:extLst>
      <p:ext uri="{BB962C8B-B14F-4D97-AF65-F5344CB8AC3E}">
        <p14:creationId xmlns:p14="http://schemas.microsoft.com/office/powerpoint/2010/main" val="1172477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F91F19-0DD8-41C8-B063-358FADED076E}" type="datetimeFigureOut">
              <a:rPr lang="en-US" smtClean="0"/>
              <a:t>8/6/2019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5EC09B-8275-47B2-93B9-F0EE913DE0BE}" type="slidenum">
              <a:rPr lang="en-US" smtClean="0"/>
              <a:t>‹#›</a:t>
            </a:fld>
            <a:endParaRPr lang="en-US"/>
          </a:p>
        </p:txBody>
      </p:sp>
    </p:spTree>
    <p:extLst>
      <p:ext uri="{BB962C8B-B14F-4D97-AF65-F5344CB8AC3E}">
        <p14:creationId xmlns:p14="http://schemas.microsoft.com/office/powerpoint/2010/main" val="27559239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Break Slide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9193949"/>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Image slide layout">
    <p:bg>
      <p:bgPr>
        <a:solidFill>
          <a:schemeClr val="bg1"/>
        </a:solidFill>
        <a:effectLst/>
      </p:bgPr>
    </p:bg>
    <p:spTree>
      <p:nvGrpSpPr>
        <p:cNvPr id="1" name=""/>
        <p:cNvGrpSpPr/>
        <p:nvPr/>
      </p:nvGrpSpPr>
      <p:grpSpPr>
        <a:xfrm>
          <a:off x="0" y="0"/>
          <a:ext cx="0" cy="0"/>
          <a:chOff x="0" y="0"/>
          <a:chExt cx="0" cy="0"/>
        </a:xfrm>
      </p:grpSpPr>
      <p:sp>
        <p:nvSpPr>
          <p:cNvPr id="2" name="그림 개체 틀 2">
            <a:extLst>
              <a:ext uri="{FF2B5EF4-FFF2-40B4-BE49-F238E27FC236}">
                <a16:creationId xmlns:a16="http://schemas.microsoft.com/office/drawing/2014/main" xmlns="" id="{A96BD7FA-E93A-4CE9-A7A1-0EC236E0A2FF}"/>
              </a:ext>
            </a:extLst>
          </p:cNvPr>
          <p:cNvSpPr>
            <a:spLocks noGrp="1"/>
          </p:cNvSpPr>
          <p:nvPr>
            <p:ph type="pic" sz="quarter" idx="10" hasCustomPrompt="1"/>
          </p:nvPr>
        </p:nvSpPr>
        <p:spPr>
          <a:xfrm>
            <a:off x="0" y="0"/>
            <a:ext cx="12192000" cy="6858000"/>
          </a:xfrm>
          <a:prstGeom prst="rect">
            <a:avLst/>
          </a:prstGeom>
          <a:solidFill>
            <a:schemeClr val="bg1">
              <a:lumMod val="95000"/>
            </a:schemeClr>
          </a:solidFill>
          <a:ln w="152400">
            <a:noFill/>
          </a:ln>
          <a:effectLst/>
        </p:spPr>
        <p:txBody>
          <a:bodyPr lIns="3383280" rIns="0" anchor="ctr"/>
          <a:lstStyle>
            <a:lvl1pPr marL="0" indent="0" algn="ctr">
              <a:buFontTx/>
              <a:buNone/>
              <a:defRPr sz="2000">
                <a:solidFill>
                  <a:schemeClr val="tx1">
                    <a:lumMod val="75000"/>
                    <a:lumOff val="25000"/>
                  </a:schemeClr>
                </a:solidFill>
              </a:defRPr>
            </a:lvl1pPr>
          </a:lstStyle>
          <a:p>
            <a:r>
              <a:rPr lang="en-US" altLang="ko-KR" dirty="0"/>
              <a:t>Place Your Picture Here And Sand to Back</a:t>
            </a:r>
            <a:endParaRPr lang="ko-KR" altLang="en-US" dirty="0"/>
          </a:p>
        </p:txBody>
      </p:sp>
    </p:spTree>
    <p:extLst>
      <p:ext uri="{BB962C8B-B14F-4D97-AF65-F5344CB8AC3E}">
        <p14:creationId xmlns:p14="http://schemas.microsoft.com/office/powerpoint/2010/main" val="12643820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Agenda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4024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2F91F19-0DD8-41C8-B063-358FADED076E}" type="datetimeFigureOut">
              <a:rPr lang="en-US" smtClean="0"/>
              <a:t>8/6/2019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5EC09B-8275-47B2-93B9-F0EE913DE0BE}" type="slidenum">
              <a:rPr lang="en-US" smtClean="0"/>
              <a:t>‹#›</a:t>
            </a:fld>
            <a:endParaRPr lang="en-US"/>
          </a:p>
        </p:txBody>
      </p:sp>
    </p:spTree>
    <p:extLst>
      <p:ext uri="{BB962C8B-B14F-4D97-AF65-F5344CB8AC3E}">
        <p14:creationId xmlns:p14="http://schemas.microsoft.com/office/powerpoint/2010/main" val="9307554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2F91F19-0DD8-41C8-B063-358FADED076E}" type="datetimeFigureOut">
              <a:rPr lang="en-US" smtClean="0"/>
              <a:t>8/6/2019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5EC09B-8275-47B2-93B9-F0EE913DE0BE}" type="slidenum">
              <a:rPr lang="en-US" smtClean="0"/>
              <a:t>‹#›</a:t>
            </a:fld>
            <a:endParaRPr lang="en-US"/>
          </a:p>
        </p:txBody>
      </p:sp>
    </p:spTree>
    <p:extLst>
      <p:ext uri="{BB962C8B-B14F-4D97-AF65-F5344CB8AC3E}">
        <p14:creationId xmlns:p14="http://schemas.microsoft.com/office/powerpoint/2010/main" val="3718676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2F91F19-0DD8-41C8-B063-358FADED076E}" type="datetimeFigureOut">
              <a:rPr lang="en-US" smtClean="0"/>
              <a:t>8/6/2019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5EC09B-8275-47B2-93B9-F0EE913DE0BE}" type="slidenum">
              <a:rPr lang="en-US" smtClean="0"/>
              <a:t>‹#›</a:t>
            </a:fld>
            <a:endParaRPr lang="en-US"/>
          </a:p>
        </p:txBody>
      </p:sp>
    </p:spTree>
    <p:extLst>
      <p:ext uri="{BB962C8B-B14F-4D97-AF65-F5344CB8AC3E}">
        <p14:creationId xmlns:p14="http://schemas.microsoft.com/office/powerpoint/2010/main" val="36407216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2F91F19-0DD8-41C8-B063-358FADED076E}" type="datetimeFigureOut">
              <a:rPr lang="en-US" smtClean="0"/>
              <a:t>8/6/2019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5EC09B-8275-47B2-93B9-F0EE913DE0BE}" type="slidenum">
              <a:rPr lang="en-US" smtClean="0"/>
              <a:t>‹#›</a:t>
            </a:fld>
            <a:endParaRPr lang="en-US"/>
          </a:p>
        </p:txBody>
      </p:sp>
    </p:spTree>
    <p:extLst>
      <p:ext uri="{BB962C8B-B14F-4D97-AF65-F5344CB8AC3E}">
        <p14:creationId xmlns:p14="http://schemas.microsoft.com/office/powerpoint/2010/main" val="33929232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2F91F19-0DD8-41C8-B063-358FADED076E}" type="datetimeFigureOut">
              <a:rPr lang="en-US" smtClean="0"/>
              <a:t>8/6/2019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5EC09B-8275-47B2-93B9-F0EE913DE0BE}" type="slidenum">
              <a:rPr lang="en-US" smtClean="0"/>
              <a:t>‹#›</a:t>
            </a:fld>
            <a:endParaRPr lang="en-US"/>
          </a:p>
        </p:txBody>
      </p:sp>
    </p:spTree>
    <p:extLst>
      <p:ext uri="{BB962C8B-B14F-4D97-AF65-F5344CB8AC3E}">
        <p14:creationId xmlns:p14="http://schemas.microsoft.com/office/powerpoint/2010/main" val="18629471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2F91F19-0DD8-41C8-B063-358FADED076E}" type="datetimeFigureOut">
              <a:rPr lang="en-US" smtClean="0"/>
              <a:t>8/6/2019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5EC09B-8275-47B2-93B9-F0EE913DE0BE}" type="slidenum">
              <a:rPr lang="en-US" smtClean="0"/>
              <a:t>‹#›</a:t>
            </a:fld>
            <a:endParaRPr lang="en-US"/>
          </a:p>
        </p:txBody>
      </p:sp>
    </p:spTree>
    <p:extLst>
      <p:ext uri="{BB962C8B-B14F-4D97-AF65-F5344CB8AC3E}">
        <p14:creationId xmlns:p14="http://schemas.microsoft.com/office/powerpoint/2010/main" val="14522758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F91F19-0DD8-41C8-B063-358FADED076E}" type="datetimeFigureOut">
              <a:rPr lang="en-US" smtClean="0"/>
              <a:t>8/6/2019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5EC09B-8275-47B2-93B9-F0EE913DE0BE}" type="slidenum">
              <a:rPr lang="en-US" smtClean="0"/>
              <a:t>‹#›</a:t>
            </a:fld>
            <a:endParaRPr lang="en-US"/>
          </a:p>
        </p:txBody>
      </p:sp>
    </p:spTree>
    <p:extLst>
      <p:ext uri="{BB962C8B-B14F-4D97-AF65-F5344CB8AC3E}">
        <p14:creationId xmlns:p14="http://schemas.microsoft.com/office/powerpoint/2010/main" val="2703458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2F91F19-0DD8-41C8-B063-358FADED076E}" type="datetimeFigureOut">
              <a:rPr lang="en-US" smtClean="0"/>
              <a:t>8/6/2019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5EC09B-8275-47B2-93B9-F0EE913DE0BE}" type="slidenum">
              <a:rPr lang="en-US" smtClean="0"/>
              <a:t>‹#›</a:t>
            </a:fld>
            <a:endParaRPr lang="en-US"/>
          </a:p>
        </p:txBody>
      </p:sp>
    </p:spTree>
    <p:extLst>
      <p:ext uri="{BB962C8B-B14F-4D97-AF65-F5344CB8AC3E}">
        <p14:creationId xmlns:p14="http://schemas.microsoft.com/office/powerpoint/2010/main" val="2940503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2F91F19-0DD8-41C8-B063-358FADED076E}" type="datetimeFigureOut">
              <a:rPr lang="en-US" smtClean="0"/>
              <a:t>8/6/2019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5EC09B-8275-47B2-93B9-F0EE913DE0BE}" type="slidenum">
              <a:rPr lang="en-US" smtClean="0"/>
              <a:t>‹#›</a:t>
            </a:fld>
            <a:endParaRPr lang="en-US"/>
          </a:p>
        </p:txBody>
      </p:sp>
    </p:spTree>
    <p:extLst>
      <p:ext uri="{BB962C8B-B14F-4D97-AF65-F5344CB8AC3E}">
        <p14:creationId xmlns:p14="http://schemas.microsoft.com/office/powerpoint/2010/main" val="383182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3.png"/><Relationship Id="rId1" Type="http://schemas.openxmlformats.org/officeDocument/2006/relationships/slideLayout" Target="../slideLayouts/slideLayout12.xml"/><Relationship Id="rId6" Type="http://schemas.openxmlformats.org/officeDocument/2006/relationships/image" Target="../media/image4.png"/><Relationship Id="rId5" Type="http://schemas.openxmlformats.org/officeDocument/2006/relationships/image" Target="../media/image2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Layout" Target="../slideLayouts/slideLayout1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3.png"/><Relationship Id="rId1" Type="http://schemas.openxmlformats.org/officeDocument/2006/relationships/slideLayout" Target="../slideLayouts/slideLayout12.xml"/><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7.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Layout" Target="../slideLayouts/slideLayout12.xml"/><Relationship Id="rId6" Type="http://schemas.openxmlformats.org/officeDocument/2006/relationships/image" Target="../media/image31.png"/><Relationship Id="rId5" Type="http://schemas.openxmlformats.org/officeDocument/2006/relationships/image" Target="../media/image27.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Layout" Target="../slideLayouts/slideLayout12.xml"/><Relationship Id="rId6" Type="http://schemas.openxmlformats.org/officeDocument/2006/relationships/image" Target="../media/image32.png"/><Relationship Id="rId5" Type="http://schemas.openxmlformats.org/officeDocument/2006/relationships/image" Target="../media/image27.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27.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6.jpe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image" Target="../media/image23.png"/><Relationship Id="rId1" Type="http://schemas.openxmlformats.org/officeDocument/2006/relationships/slideLayout" Target="../slideLayouts/slideLayout12.xml"/><Relationship Id="rId6" Type="http://schemas.openxmlformats.org/officeDocument/2006/relationships/image" Target="../media/image4.png"/><Relationship Id="rId11" Type="http://schemas.openxmlformats.org/officeDocument/2006/relationships/image" Target="../media/image38.png"/><Relationship Id="rId5" Type="http://schemas.openxmlformats.org/officeDocument/2006/relationships/image" Target="../media/image27.png"/><Relationship Id="rId10" Type="http://schemas.openxmlformats.org/officeDocument/2006/relationships/image" Target="../media/image37.png"/><Relationship Id="rId4" Type="http://schemas.openxmlformats.org/officeDocument/2006/relationships/image" Target="../media/image5.png"/><Relationship Id="rId9"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6.jpeg"/><Relationship Id="rId7" Type="http://schemas.openxmlformats.org/officeDocument/2006/relationships/image" Target="../media/image14.png"/><Relationship Id="rId2" Type="http://schemas.openxmlformats.org/officeDocument/2006/relationships/image" Target="../media/image11.png"/><Relationship Id="rId1" Type="http://schemas.openxmlformats.org/officeDocument/2006/relationships/slideLayout" Target="../slideLayouts/slideLayout1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jpeg"/><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4.png"/><Relationship Id="rId4" Type="http://schemas.openxmlformats.org/officeDocument/2006/relationships/image" Target="../media/image17.pn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12.xml"/><Relationship Id="rId5" Type="http://schemas.openxmlformats.org/officeDocument/2006/relationships/image" Target="../media/image4.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2" y="0"/>
            <a:ext cx="12144375" cy="6858000"/>
          </a:xfrm>
          <a:prstGeom prst="rect">
            <a:avLst/>
          </a:prstGeom>
        </p:spPr>
      </p:pic>
      <p:sp>
        <p:nvSpPr>
          <p:cNvPr id="4" name="TextBox 3">
            <a:extLst>
              <a:ext uri="{FF2B5EF4-FFF2-40B4-BE49-F238E27FC236}">
                <a16:creationId xmlns:a16="http://schemas.microsoft.com/office/drawing/2014/main" xmlns="" id="{948A2979-A456-4286-B8FC-8FF4C0C58EFD}"/>
              </a:ext>
            </a:extLst>
          </p:cNvPr>
          <p:cNvSpPr txBox="1"/>
          <p:nvPr/>
        </p:nvSpPr>
        <p:spPr>
          <a:xfrm>
            <a:off x="3727291" y="2783793"/>
            <a:ext cx="4639418" cy="830997"/>
          </a:xfrm>
          <a:prstGeom prst="rect">
            <a:avLst/>
          </a:prstGeom>
          <a:noFill/>
        </p:spPr>
        <p:txBody>
          <a:bodyPr wrap="square" rtlCol="0" anchor="ctr">
            <a:spAutoFit/>
          </a:bodyPr>
          <a:lstStyle/>
          <a:p>
            <a:pPr algn="ctr"/>
            <a:r>
              <a:rPr lang="en" sz="4800" b="1" dirty="0" smtClean="0">
                <a:solidFill>
                  <a:schemeClr val="bg1"/>
                </a:solidFill>
                <a:latin typeface="Roboto" panose="020B0604020202020204" charset="0"/>
                <a:ea typeface="Roboto" panose="020B0604020202020204" charset="0"/>
              </a:rPr>
              <a:t>Trial Project</a:t>
            </a:r>
            <a:endParaRPr lang="ko-KR" altLang="en-US" sz="4800" b="1" dirty="0">
              <a:solidFill>
                <a:schemeClr val="bg1"/>
              </a:solidFill>
              <a:latin typeface="Roboto" panose="020B0604020202020204" charset="0"/>
              <a:cs typeface="Arial" pitchFamily="34" charset="0"/>
            </a:endParaRPr>
          </a:p>
        </p:txBody>
      </p:sp>
      <p:sp>
        <p:nvSpPr>
          <p:cNvPr id="5" name="TextBox 4">
            <a:extLst>
              <a:ext uri="{FF2B5EF4-FFF2-40B4-BE49-F238E27FC236}">
                <a16:creationId xmlns:a16="http://schemas.microsoft.com/office/drawing/2014/main" xmlns="" id="{35784B83-6120-4373-9C1F-DC8EEE6D58B3}"/>
              </a:ext>
            </a:extLst>
          </p:cNvPr>
          <p:cNvSpPr txBox="1"/>
          <p:nvPr/>
        </p:nvSpPr>
        <p:spPr>
          <a:xfrm>
            <a:off x="4510614" y="3491789"/>
            <a:ext cx="3209033" cy="584775"/>
          </a:xfrm>
          <a:prstGeom prst="rect">
            <a:avLst/>
          </a:prstGeom>
          <a:noFill/>
        </p:spPr>
        <p:txBody>
          <a:bodyPr wrap="square" rtlCol="0" anchor="ctr">
            <a:spAutoFit/>
          </a:bodyPr>
          <a:lstStyle/>
          <a:p>
            <a:pPr algn="ctr"/>
            <a:r>
              <a:rPr lang="en-US" sz="3200" dirty="0">
                <a:solidFill>
                  <a:schemeClr val="bg1"/>
                </a:solidFill>
              </a:rPr>
              <a:t>Braze, </a:t>
            </a:r>
            <a:r>
              <a:rPr lang="en-US" sz="3200" dirty="0" smtClean="0">
                <a:solidFill>
                  <a:schemeClr val="bg1"/>
                </a:solidFill>
              </a:rPr>
              <a:t>Inc.</a:t>
            </a:r>
            <a:endParaRPr lang="ko-KR" altLang="en-US" sz="3200" dirty="0">
              <a:solidFill>
                <a:schemeClr val="bg1"/>
              </a:solidFill>
              <a:cs typeface="Arial" pitchFamily="34" charset="0"/>
            </a:endParaRPr>
          </a:p>
        </p:txBody>
      </p:sp>
      <p:grpSp>
        <p:nvGrpSpPr>
          <p:cNvPr id="11" name="Group 10">
            <a:extLst>
              <a:ext uri="{FF2B5EF4-FFF2-40B4-BE49-F238E27FC236}">
                <a16:creationId xmlns:a16="http://schemas.microsoft.com/office/drawing/2014/main" xmlns="" id="{C9445815-12D7-4E1D-A6E4-49EA4C8ECE5C}"/>
              </a:ext>
            </a:extLst>
          </p:cNvPr>
          <p:cNvGrpSpPr/>
          <p:nvPr/>
        </p:nvGrpSpPr>
        <p:grpSpPr>
          <a:xfrm>
            <a:off x="2439392" y="1239715"/>
            <a:ext cx="7281140" cy="4389234"/>
            <a:chOff x="2229738" y="635165"/>
            <a:chExt cx="7803176" cy="5052397"/>
          </a:xfrm>
        </p:grpSpPr>
        <p:sp>
          <p:nvSpPr>
            <p:cNvPr id="12" name="Freeform: Shape 15">
              <a:extLst>
                <a:ext uri="{FF2B5EF4-FFF2-40B4-BE49-F238E27FC236}">
                  <a16:creationId xmlns:a16="http://schemas.microsoft.com/office/drawing/2014/main" xmlns="" id="{15C647FD-F15A-4EF3-809D-6A1D53EDA1C0}"/>
                </a:ext>
              </a:extLst>
            </p:cNvPr>
            <p:cNvSpPr/>
            <p:nvPr/>
          </p:nvSpPr>
          <p:spPr>
            <a:xfrm rot="10800000">
              <a:off x="3609975" y="3851803"/>
              <a:ext cx="4972050" cy="1445239"/>
            </a:xfrm>
            <a:custGeom>
              <a:avLst/>
              <a:gdLst>
                <a:gd name="connsiteX0" fmla="*/ 0 w 4972050"/>
                <a:gd name="connsiteY0" fmla="*/ 0 h 1445239"/>
                <a:gd name="connsiteX1" fmla="*/ 4972050 w 4972050"/>
                <a:gd name="connsiteY1" fmla="*/ 0 h 1445239"/>
                <a:gd name="connsiteX2" fmla="*/ 4972050 w 4972050"/>
                <a:gd name="connsiteY2" fmla="*/ 1445239 h 1445239"/>
                <a:gd name="connsiteX3" fmla="*/ 4846713 w 4972050"/>
                <a:gd name="connsiteY3" fmla="*/ 1445239 h 1445239"/>
                <a:gd name="connsiteX4" fmla="*/ 4846713 w 4972050"/>
                <a:gd name="connsiteY4" fmla="*/ 125337 h 1445239"/>
                <a:gd name="connsiteX5" fmla="*/ 125337 w 4972050"/>
                <a:gd name="connsiteY5" fmla="*/ 125337 h 1445239"/>
                <a:gd name="connsiteX6" fmla="*/ 125337 w 4972050"/>
                <a:gd name="connsiteY6" fmla="*/ 1445239 h 1445239"/>
                <a:gd name="connsiteX7" fmla="*/ 0 w 4972050"/>
                <a:gd name="connsiteY7" fmla="*/ 1445239 h 144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72050" h="1445239">
                  <a:moveTo>
                    <a:pt x="0" y="0"/>
                  </a:moveTo>
                  <a:lnTo>
                    <a:pt x="4972050" y="0"/>
                  </a:lnTo>
                  <a:lnTo>
                    <a:pt x="4972050" y="1445239"/>
                  </a:lnTo>
                  <a:lnTo>
                    <a:pt x="4846713" y="1445239"/>
                  </a:lnTo>
                  <a:lnTo>
                    <a:pt x="4846713" y="125337"/>
                  </a:lnTo>
                  <a:lnTo>
                    <a:pt x="125337" y="125337"/>
                  </a:lnTo>
                  <a:lnTo>
                    <a:pt x="125337" y="1445239"/>
                  </a:lnTo>
                  <a:lnTo>
                    <a:pt x="0" y="144523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13" name="Group 12">
              <a:extLst>
                <a:ext uri="{FF2B5EF4-FFF2-40B4-BE49-F238E27FC236}">
                  <a16:creationId xmlns:a16="http://schemas.microsoft.com/office/drawing/2014/main" xmlns="" id="{B49D2C01-2A20-4143-BCAD-6A6312B98A08}"/>
                </a:ext>
              </a:extLst>
            </p:cNvPr>
            <p:cNvGrpSpPr/>
            <p:nvPr/>
          </p:nvGrpSpPr>
          <p:grpSpPr>
            <a:xfrm>
              <a:off x="2229738" y="635165"/>
              <a:ext cx="7803176" cy="5052397"/>
              <a:chOff x="2229738" y="635165"/>
              <a:chExt cx="7803176" cy="5052397"/>
            </a:xfrm>
          </p:grpSpPr>
          <p:sp>
            <p:nvSpPr>
              <p:cNvPr id="14" name="Freeform: Shape 14">
                <a:extLst>
                  <a:ext uri="{FF2B5EF4-FFF2-40B4-BE49-F238E27FC236}">
                    <a16:creationId xmlns:a16="http://schemas.microsoft.com/office/drawing/2014/main" xmlns="" id="{FAC6889E-9C5A-4F40-B36F-D446C77768E4}"/>
                  </a:ext>
                </a:extLst>
              </p:cNvPr>
              <p:cNvSpPr/>
              <p:nvPr/>
            </p:nvSpPr>
            <p:spPr>
              <a:xfrm>
                <a:off x="3609975" y="1151426"/>
                <a:ext cx="4972050" cy="1445239"/>
              </a:xfrm>
              <a:custGeom>
                <a:avLst/>
                <a:gdLst>
                  <a:gd name="connsiteX0" fmla="*/ 0 w 4972050"/>
                  <a:gd name="connsiteY0" fmla="*/ 0 h 1445239"/>
                  <a:gd name="connsiteX1" fmla="*/ 4972050 w 4972050"/>
                  <a:gd name="connsiteY1" fmla="*/ 0 h 1445239"/>
                  <a:gd name="connsiteX2" fmla="*/ 4972050 w 4972050"/>
                  <a:gd name="connsiteY2" fmla="*/ 1445239 h 1445239"/>
                  <a:gd name="connsiteX3" fmla="*/ 4846713 w 4972050"/>
                  <a:gd name="connsiteY3" fmla="*/ 1445239 h 1445239"/>
                  <a:gd name="connsiteX4" fmla="*/ 4846713 w 4972050"/>
                  <a:gd name="connsiteY4" fmla="*/ 125337 h 1445239"/>
                  <a:gd name="connsiteX5" fmla="*/ 125337 w 4972050"/>
                  <a:gd name="connsiteY5" fmla="*/ 125337 h 1445239"/>
                  <a:gd name="connsiteX6" fmla="*/ 125337 w 4972050"/>
                  <a:gd name="connsiteY6" fmla="*/ 1445239 h 1445239"/>
                  <a:gd name="connsiteX7" fmla="*/ 0 w 4972050"/>
                  <a:gd name="connsiteY7" fmla="*/ 1445239 h 144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72050" h="1445239">
                    <a:moveTo>
                      <a:pt x="0" y="0"/>
                    </a:moveTo>
                    <a:lnTo>
                      <a:pt x="4972050" y="0"/>
                    </a:lnTo>
                    <a:lnTo>
                      <a:pt x="4972050" y="1445239"/>
                    </a:lnTo>
                    <a:lnTo>
                      <a:pt x="4846713" y="1445239"/>
                    </a:lnTo>
                    <a:lnTo>
                      <a:pt x="4846713" y="125337"/>
                    </a:lnTo>
                    <a:lnTo>
                      <a:pt x="125337" y="125337"/>
                    </a:lnTo>
                    <a:lnTo>
                      <a:pt x="125337" y="1445239"/>
                    </a:lnTo>
                    <a:lnTo>
                      <a:pt x="0" y="144523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5" name="Rectangle 14">
                <a:extLst>
                  <a:ext uri="{FF2B5EF4-FFF2-40B4-BE49-F238E27FC236}">
                    <a16:creationId xmlns:a16="http://schemas.microsoft.com/office/drawing/2014/main" xmlns="" id="{D039928E-7F45-4D48-A87B-BFF1229D99D9}"/>
                  </a:ext>
                </a:extLst>
              </p:cNvPr>
              <p:cNvSpPr/>
              <p:nvPr/>
            </p:nvSpPr>
            <p:spPr>
              <a:xfrm rot="2735247">
                <a:off x="8529637" y="409065"/>
                <a:ext cx="104775" cy="1445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Rectangle 15">
                <a:extLst>
                  <a:ext uri="{FF2B5EF4-FFF2-40B4-BE49-F238E27FC236}">
                    <a16:creationId xmlns:a16="http://schemas.microsoft.com/office/drawing/2014/main" xmlns="" id="{8C7D53DE-957E-4634-8DEC-72BF32FF5DB8}"/>
                  </a:ext>
                </a:extLst>
              </p:cNvPr>
              <p:cNvSpPr/>
              <p:nvPr/>
            </p:nvSpPr>
            <p:spPr>
              <a:xfrm rot="2735247">
                <a:off x="3452813" y="4639863"/>
                <a:ext cx="104775" cy="1445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7" name="Rectangle 16">
                <a:extLst>
                  <a:ext uri="{FF2B5EF4-FFF2-40B4-BE49-F238E27FC236}">
                    <a16:creationId xmlns:a16="http://schemas.microsoft.com/office/drawing/2014/main" xmlns="" id="{7EB634C8-28A3-4C33-9A37-7C5166CF0D48}"/>
                  </a:ext>
                </a:extLst>
              </p:cNvPr>
              <p:cNvSpPr/>
              <p:nvPr/>
            </p:nvSpPr>
            <p:spPr>
              <a:xfrm rot="2735247">
                <a:off x="9257907" y="-35067"/>
                <a:ext cx="104775" cy="144523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8" name="Rectangle 17">
                <a:extLst>
                  <a:ext uri="{FF2B5EF4-FFF2-40B4-BE49-F238E27FC236}">
                    <a16:creationId xmlns:a16="http://schemas.microsoft.com/office/drawing/2014/main" xmlns="" id="{CE60094A-3072-4592-A419-4DB5BBABA8FF}"/>
                  </a:ext>
                </a:extLst>
              </p:cNvPr>
              <p:cNvSpPr/>
              <p:nvPr/>
            </p:nvSpPr>
            <p:spPr>
              <a:xfrm rot="2735247">
                <a:off x="2899970" y="4912555"/>
                <a:ext cx="104775" cy="1445239"/>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sp>
        <p:nvSpPr>
          <p:cNvPr id="19" name="Right Triangle 18"/>
          <p:cNvSpPr/>
          <p:nvPr/>
        </p:nvSpPr>
        <p:spPr>
          <a:xfrm rot="16200000">
            <a:off x="11346689" y="6011224"/>
            <a:ext cx="902268" cy="80901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a:xfrm>
            <a:off x="11745869" y="6530695"/>
            <a:ext cx="413890" cy="307777"/>
          </a:xfrm>
          <a:prstGeom prst="rect">
            <a:avLst/>
          </a:prstGeom>
        </p:spPr>
        <p:txBody>
          <a:bodyPr wrap="square">
            <a:spAutoFit/>
          </a:bodyPr>
          <a:lstStyle/>
          <a:p>
            <a:r>
              <a:rPr lang="en-US" sz="1400" b="1" dirty="0" smtClean="0">
                <a:solidFill>
                  <a:schemeClr val="tx1">
                    <a:lumMod val="85000"/>
                    <a:lumOff val="15000"/>
                  </a:schemeClr>
                </a:solidFill>
                <a:latin typeface="Roboto" panose="020B0604020202020204" charset="0"/>
                <a:ea typeface="Roboto" panose="020B0604020202020204" charset="0"/>
              </a:rPr>
              <a:t>1</a:t>
            </a:r>
            <a:endParaRPr lang="en-US" sz="1400" dirty="0">
              <a:solidFill>
                <a:schemeClr val="tx1">
                  <a:lumMod val="85000"/>
                  <a:lumOff val="15000"/>
                </a:schemeClr>
              </a:solidFill>
              <a:latin typeface="Roboto" panose="020B0604020202020204" charset="0"/>
              <a:ea typeface="Roboto" panose="020B0604020202020204" charset="0"/>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0179" y="6572348"/>
            <a:ext cx="491309" cy="226659"/>
          </a:xfrm>
          <a:prstGeom prst="rect">
            <a:avLst/>
          </a:prstGeom>
        </p:spPr>
      </p:pic>
    </p:spTree>
    <p:extLst>
      <p:ext uri="{BB962C8B-B14F-4D97-AF65-F5344CB8AC3E}">
        <p14:creationId xmlns:p14="http://schemas.microsoft.com/office/powerpoint/2010/main" val="28975976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2" y="0"/>
            <a:ext cx="12144374" cy="6857999"/>
          </a:xfrm>
          <a:prstGeom prst="rect">
            <a:avLst/>
          </a:prstGeom>
        </p:spPr>
      </p:pic>
      <p:sp>
        <p:nvSpPr>
          <p:cNvPr id="13" name="Rectangle 12"/>
          <p:cNvSpPr/>
          <p:nvPr/>
        </p:nvSpPr>
        <p:spPr>
          <a:xfrm>
            <a:off x="459021" y="570990"/>
            <a:ext cx="5679375" cy="707886"/>
          </a:xfrm>
          <a:prstGeom prst="rect">
            <a:avLst/>
          </a:prstGeom>
        </p:spPr>
        <p:txBody>
          <a:bodyPr wrap="none">
            <a:spAutoFit/>
          </a:bodyPr>
          <a:lstStyle/>
          <a:p>
            <a:r>
              <a:rPr lang="en-US" sz="4000" b="1" dirty="0">
                <a:solidFill>
                  <a:schemeClr val="bg1"/>
                </a:solidFill>
              </a:rPr>
              <a:t>Use Case 1 -Braze’s Power</a:t>
            </a:r>
            <a:endParaRPr lang="en-US" sz="4000" dirty="0">
              <a:solidFill>
                <a:schemeClr val="bg1"/>
              </a:solidFill>
            </a:endParaRPr>
          </a:p>
        </p:txBody>
      </p:sp>
      <p:sp>
        <p:nvSpPr>
          <p:cNvPr id="14" name="Rectangle 13"/>
          <p:cNvSpPr/>
          <p:nvPr/>
        </p:nvSpPr>
        <p:spPr>
          <a:xfrm>
            <a:off x="518546" y="1366506"/>
            <a:ext cx="8012611" cy="1077218"/>
          </a:xfrm>
          <a:prstGeom prst="rect">
            <a:avLst/>
          </a:prstGeom>
        </p:spPr>
        <p:txBody>
          <a:bodyPr wrap="square">
            <a:spAutoFit/>
          </a:bodyPr>
          <a:lstStyle/>
          <a:p>
            <a:r>
              <a:rPr lang="en-US" sz="1600" dirty="0">
                <a:solidFill>
                  <a:schemeClr val="bg1"/>
                </a:solidFill>
              </a:rPr>
              <a:t>Push messaging is a powerful engagement tool for cementing customer relationships and boosting revenue. It is great at prompting customers to open apps, so it’s key if you’re looking to re-engage lapsing or inactive members. When used well you can drive up engagement, conversions, and ROI, and hold onto customers who might otherwise slip away. </a:t>
            </a:r>
          </a:p>
        </p:txBody>
      </p: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28463" y="1477769"/>
            <a:ext cx="3512040" cy="5390062"/>
          </a:xfrm>
          <a:prstGeom prst="rect">
            <a:avLst/>
          </a:prstGeom>
        </p:spPr>
      </p:pic>
      <p:sp>
        <p:nvSpPr>
          <p:cNvPr id="2" name="Rectangle 1"/>
          <p:cNvSpPr/>
          <p:nvPr/>
        </p:nvSpPr>
        <p:spPr>
          <a:xfrm>
            <a:off x="518546" y="2645382"/>
            <a:ext cx="1294200" cy="369332"/>
          </a:xfrm>
          <a:prstGeom prst="rect">
            <a:avLst/>
          </a:prstGeom>
        </p:spPr>
        <p:txBody>
          <a:bodyPr wrap="none">
            <a:spAutoFit/>
          </a:bodyPr>
          <a:lstStyle/>
          <a:p>
            <a:r>
              <a:rPr lang="en-US" b="1" dirty="0">
                <a:solidFill>
                  <a:srgbClr val="FFFF00"/>
                </a:solidFill>
                <a:latin typeface="Calibri" panose="020F0502020204030204" pitchFamily="34" charset="0"/>
                <a:ea typeface="Times New Roman" panose="02020603050405020304" pitchFamily="18" charset="0"/>
              </a:rPr>
              <a:t>With Braze:</a:t>
            </a:r>
            <a:endParaRPr lang="en-US" b="1" dirty="0">
              <a:solidFill>
                <a:srgbClr val="FFFF00"/>
              </a:solidFill>
            </a:endParaRPr>
          </a:p>
        </p:txBody>
      </p:sp>
      <p:sp>
        <p:nvSpPr>
          <p:cNvPr id="3" name="Rectangle 2"/>
          <p:cNvSpPr/>
          <p:nvPr/>
        </p:nvSpPr>
        <p:spPr>
          <a:xfrm>
            <a:off x="518545" y="3041804"/>
            <a:ext cx="7560757" cy="2369880"/>
          </a:xfrm>
          <a:prstGeom prst="rect">
            <a:avLst/>
          </a:prstGeom>
        </p:spPr>
        <p:txBody>
          <a:bodyPr wrap="square">
            <a:spAutoFit/>
          </a:bodyPr>
          <a:lstStyle/>
          <a:p>
            <a:pPr marL="285750" indent="-285750">
              <a:buFont typeface="Wingdings" panose="05000000000000000000" pitchFamily="2" charset="2"/>
              <a:buChar char="§"/>
            </a:pPr>
            <a:r>
              <a:rPr lang="en-US" sz="1600" dirty="0">
                <a:solidFill>
                  <a:schemeClr val="bg1"/>
                </a:solidFill>
                <a:latin typeface="Calibri" panose="020F0502020204030204" pitchFamily="34" charset="0"/>
                <a:ea typeface="Times New Roman" panose="02020603050405020304" pitchFamily="18" charset="0"/>
              </a:rPr>
              <a:t>See and be seen across channels. Engage customers as they jump from email to your app, to mobile and the web, with rich, responsive experiences they won’t forget. Keep up with your customers using a highly adaptive mobile strategy</a:t>
            </a:r>
            <a:r>
              <a:rPr lang="en-US" sz="1600" dirty="0" smtClean="0">
                <a:solidFill>
                  <a:schemeClr val="bg1"/>
                </a:solidFill>
                <a:latin typeface="Calibri" panose="020F0502020204030204" pitchFamily="34" charset="0"/>
                <a:ea typeface="Times New Roman" panose="02020603050405020304" pitchFamily="18" charset="0"/>
              </a:rPr>
              <a:t>.</a:t>
            </a:r>
          </a:p>
          <a:p>
            <a:pPr marL="285750" indent="-285750">
              <a:buFont typeface="Wingdings" panose="05000000000000000000" pitchFamily="2" charset="2"/>
              <a:buChar char="§"/>
            </a:pPr>
            <a:endParaRPr lang="en-US" sz="1600" dirty="0">
              <a:solidFill>
                <a:schemeClr val="bg1"/>
              </a:solidFill>
              <a:latin typeface="Calibri" panose="020F0502020204030204" pitchFamily="34" charset="0"/>
            </a:endParaRPr>
          </a:p>
          <a:p>
            <a:pPr marL="285750" indent="-285750">
              <a:buFont typeface="Wingdings" panose="05000000000000000000" pitchFamily="2" charset="2"/>
              <a:buChar char="§"/>
            </a:pPr>
            <a:r>
              <a:rPr lang="en-US" sz="1600" dirty="0">
                <a:solidFill>
                  <a:schemeClr val="bg1"/>
                </a:solidFill>
              </a:rPr>
              <a:t>Personalize your push messaging to reflect specific customer behaviors, interests, preferences, and </a:t>
            </a:r>
            <a:r>
              <a:rPr lang="en-US" sz="1600" dirty="0" smtClean="0">
                <a:solidFill>
                  <a:schemeClr val="bg1"/>
                </a:solidFill>
              </a:rPr>
              <a:t>more.</a:t>
            </a:r>
          </a:p>
          <a:p>
            <a:pPr marL="285750" indent="-285750">
              <a:buFont typeface="Wingdings" panose="05000000000000000000" pitchFamily="2" charset="2"/>
              <a:buChar char="§"/>
            </a:pPr>
            <a:endParaRPr lang="en-US" sz="1600" dirty="0">
              <a:solidFill>
                <a:schemeClr val="bg1"/>
              </a:solidFill>
            </a:endParaRPr>
          </a:p>
          <a:p>
            <a:pPr marL="285750" indent="-285750">
              <a:buFont typeface="Wingdings" panose="05000000000000000000" pitchFamily="2" charset="2"/>
              <a:buChar char="§"/>
            </a:pPr>
            <a:r>
              <a:rPr lang="en-US" sz="1600" dirty="0">
                <a:solidFill>
                  <a:schemeClr val="bg1"/>
                </a:solidFill>
              </a:rPr>
              <a:t>You can also create interactive messaging with Push Stories, Push Action Buttons, and rich push notifications.</a:t>
            </a:r>
            <a:endParaRPr lang="en-US" sz="1600" dirty="0">
              <a:solidFill>
                <a:schemeClr val="bg1"/>
              </a:solidFill>
            </a:endParaRPr>
          </a:p>
        </p:txBody>
      </p:sp>
      <p:sp>
        <p:nvSpPr>
          <p:cNvPr id="4" name="Rectangle 3"/>
          <p:cNvSpPr/>
          <p:nvPr/>
        </p:nvSpPr>
        <p:spPr>
          <a:xfrm>
            <a:off x="518545" y="5557749"/>
            <a:ext cx="7681558" cy="553998"/>
          </a:xfrm>
          <a:prstGeom prst="rect">
            <a:avLst/>
          </a:prstGeom>
        </p:spPr>
        <p:txBody>
          <a:bodyPr wrap="square">
            <a:spAutoFit/>
          </a:bodyPr>
          <a:lstStyle/>
          <a:p>
            <a:r>
              <a:rPr lang="en-US" sz="1500" b="1" i="1" dirty="0">
                <a:solidFill>
                  <a:srgbClr val="FFFF00"/>
                </a:solidFill>
                <a:latin typeface="Calibri-Italic"/>
                <a:ea typeface="Times New Roman" panose="02020603050405020304" pitchFamily="18" charset="0"/>
                <a:cs typeface="Calibri-Italic"/>
              </a:rPr>
              <a:t>Success Story: </a:t>
            </a:r>
            <a:r>
              <a:rPr lang="en-US" sz="1500" i="1" dirty="0">
                <a:solidFill>
                  <a:schemeClr val="bg1"/>
                </a:solidFill>
                <a:latin typeface="Calibri-Italic"/>
                <a:ea typeface="Times New Roman" panose="02020603050405020304" pitchFamily="18" charset="0"/>
                <a:cs typeface="Calibri-Italic"/>
              </a:rPr>
              <a:t>Dots boosted their average LTV among all users by 25% and increased total revenue by 33% from just one campaign with Braze. #winning</a:t>
            </a:r>
            <a:endParaRPr lang="en-US" sz="1500" dirty="0">
              <a:solidFill>
                <a:schemeClr val="bg1"/>
              </a:solidFill>
            </a:endParaRPr>
          </a:p>
        </p:txBody>
      </p:sp>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0179" y="6572348"/>
            <a:ext cx="491309" cy="226659"/>
          </a:xfrm>
          <a:prstGeom prst="rect">
            <a:avLst/>
          </a:prstGeom>
        </p:spPr>
      </p:pic>
      <p:sp>
        <p:nvSpPr>
          <p:cNvPr id="24" name="Right Triangle 23"/>
          <p:cNvSpPr/>
          <p:nvPr/>
        </p:nvSpPr>
        <p:spPr>
          <a:xfrm rot="16200000">
            <a:off x="11346689" y="6011224"/>
            <a:ext cx="902268" cy="80901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a:off x="11775365" y="6540527"/>
            <a:ext cx="413890" cy="307777"/>
          </a:xfrm>
          <a:prstGeom prst="rect">
            <a:avLst/>
          </a:prstGeom>
        </p:spPr>
        <p:txBody>
          <a:bodyPr wrap="square">
            <a:spAutoFit/>
          </a:bodyPr>
          <a:lstStyle/>
          <a:p>
            <a:r>
              <a:rPr lang="en-US" sz="1400" b="1" dirty="0" smtClean="0">
                <a:solidFill>
                  <a:schemeClr val="tx1">
                    <a:lumMod val="85000"/>
                    <a:lumOff val="15000"/>
                  </a:schemeClr>
                </a:solidFill>
                <a:latin typeface="Roboto" panose="020B0604020202020204" charset="0"/>
                <a:ea typeface="Roboto" panose="020B0604020202020204" charset="0"/>
              </a:rPr>
              <a:t>10</a:t>
            </a:r>
            <a:endParaRPr lang="en-US" sz="1400" dirty="0">
              <a:solidFill>
                <a:schemeClr val="tx1">
                  <a:lumMod val="85000"/>
                  <a:lumOff val="15000"/>
                </a:schemeClr>
              </a:solidFill>
              <a:latin typeface="Roboto" panose="020B0604020202020204" charset="0"/>
              <a:ea typeface="Roboto" panose="020B0604020202020204" charset="0"/>
            </a:endParaRPr>
          </a:p>
        </p:txBody>
      </p:sp>
    </p:spTree>
    <p:extLst>
      <p:ext uri="{BB962C8B-B14F-4D97-AF65-F5344CB8AC3E}">
        <p14:creationId xmlns:p14="http://schemas.microsoft.com/office/powerpoint/2010/main" val="2570896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2" y="0"/>
            <a:ext cx="12144374" cy="6857999"/>
          </a:xfrm>
          <a:prstGeom prst="rect">
            <a:avLst/>
          </a:prstGeom>
        </p:spPr>
      </p:pic>
      <p:pic>
        <p:nvPicPr>
          <p:cNvPr id="33" name="Picture Placeholder 1" hidde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8" y="-6624"/>
            <a:ext cx="12159759" cy="6858000"/>
          </a:xfrm>
          <a:prstGeom prst="rect">
            <a:avLst/>
          </a:prstGeom>
        </p:spPr>
      </p:pic>
      <p:pic>
        <p:nvPicPr>
          <p:cNvPr id="37" name="Picture 36" hidden="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036" y="425430"/>
            <a:ext cx="11379279" cy="6425946"/>
          </a:xfrm>
          <a:prstGeom prst="rect">
            <a:avLst/>
          </a:prstGeom>
        </p:spPr>
      </p:pic>
      <p:sp>
        <p:nvSpPr>
          <p:cNvPr id="15" name="Rectangle 14"/>
          <p:cNvSpPr/>
          <p:nvPr/>
        </p:nvSpPr>
        <p:spPr>
          <a:xfrm>
            <a:off x="549908" y="323651"/>
            <a:ext cx="7686336" cy="707886"/>
          </a:xfrm>
          <a:prstGeom prst="rect">
            <a:avLst/>
          </a:prstGeom>
        </p:spPr>
        <p:txBody>
          <a:bodyPr wrap="none">
            <a:spAutoFit/>
          </a:bodyPr>
          <a:lstStyle/>
          <a:p>
            <a:pPr lvl="0" algn="ctr"/>
            <a:r>
              <a:rPr lang="en" sz="4000" b="1" dirty="0" smtClean="0">
                <a:solidFill>
                  <a:schemeClr val="bg1"/>
                </a:solidFill>
              </a:rPr>
              <a:t>Use Case 2: Web Push Notifications</a:t>
            </a:r>
            <a:endParaRPr lang="en-US" sz="4000" b="1" dirty="0">
              <a:solidFill>
                <a:schemeClr val="bg1"/>
              </a:solidFill>
            </a:endParaRPr>
          </a:p>
        </p:txBody>
      </p:sp>
      <p:sp>
        <p:nvSpPr>
          <p:cNvPr id="16" name="Rectangle 15"/>
          <p:cNvSpPr/>
          <p:nvPr/>
        </p:nvSpPr>
        <p:spPr>
          <a:xfrm>
            <a:off x="619934" y="1230424"/>
            <a:ext cx="11052113" cy="646331"/>
          </a:xfrm>
          <a:prstGeom prst="rect">
            <a:avLst/>
          </a:prstGeom>
        </p:spPr>
        <p:txBody>
          <a:bodyPr wrap="square">
            <a:spAutoFit/>
          </a:bodyPr>
          <a:lstStyle/>
          <a:p>
            <a:r>
              <a:rPr lang="en-US" dirty="0" smtClean="0">
                <a:solidFill>
                  <a:schemeClr val="bg1"/>
                </a:solidFill>
              </a:rPr>
              <a:t>West Elm is not using Web Push notifications to communicate with the user. Like mobile app push, these messages are built for short, urgent communications, but can support rich content like images in a pinch. </a:t>
            </a:r>
          </a:p>
        </p:txBody>
      </p:sp>
      <p:sp>
        <p:nvSpPr>
          <p:cNvPr id="17" name="Rectangle 16"/>
          <p:cNvSpPr/>
          <p:nvPr/>
        </p:nvSpPr>
        <p:spPr>
          <a:xfrm>
            <a:off x="954044" y="2276237"/>
            <a:ext cx="2791101" cy="369332"/>
          </a:xfrm>
          <a:prstGeom prst="rect">
            <a:avLst/>
          </a:prstGeom>
        </p:spPr>
        <p:txBody>
          <a:bodyPr wrap="square">
            <a:spAutoFit/>
          </a:bodyPr>
          <a:lstStyle/>
          <a:p>
            <a:r>
              <a:rPr lang="en-US" b="1" dirty="0" smtClean="0">
                <a:solidFill>
                  <a:schemeClr val="bg1"/>
                </a:solidFill>
              </a:rPr>
              <a:t>How does it </a:t>
            </a:r>
            <a:r>
              <a:rPr lang="en-US" b="1" dirty="0" smtClean="0">
                <a:solidFill>
                  <a:schemeClr val="bg1"/>
                </a:solidFill>
              </a:rPr>
              <a:t>impact?</a:t>
            </a:r>
            <a:endParaRPr lang="en-US" i="1" dirty="0" smtClean="0">
              <a:solidFill>
                <a:srgbClr val="FFFF00"/>
              </a:solidFill>
            </a:endParaRPr>
          </a:p>
        </p:txBody>
      </p:sp>
      <p:sp>
        <p:nvSpPr>
          <p:cNvPr id="19" name="Right Arrow 18"/>
          <p:cNvSpPr/>
          <p:nvPr/>
        </p:nvSpPr>
        <p:spPr>
          <a:xfrm>
            <a:off x="762433" y="2330822"/>
            <a:ext cx="237900" cy="243463"/>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701562" y="2738059"/>
            <a:ext cx="5394438" cy="2631490"/>
          </a:xfrm>
          <a:prstGeom prst="rect">
            <a:avLst/>
          </a:prstGeom>
        </p:spPr>
        <p:txBody>
          <a:bodyPr wrap="square">
            <a:spAutoFit/>
          </a:bodyPr>
          <a:lstStyle/>
          <a:p>
            <a:pPr marL="285750" indent="-285750">
              <a:lnSpc>
                <a:spcPct val="150000"/>
              </a:lnSpc>
              <a:buFont typeface="Wingdings" panose="05000000000000000000" pitchFamily="2" charset="2"/>
              <a:buChar char="ü"/>
            </a:pPr>
            <a:r>
              <a:rPr lang="en-US" sz="1500" dirty="0" smtClean="0">
                <a:solidFill>
                  <a:schemeClr val="bg1"/>
                </a:solidFill>
              </a:rPr>
              <a:t>Easy Subscription - No PII is required.</a:t>
            </a:r>
          </a:p>
          <a:p>
            <a:pPr marL="285750" indent="-285750">
              <a:lnSpc>
                <a:spcPct val="150000"/>
              </a:lnSpc>
              <a:buFont typeface="Wingdings" panose="05000000000000000000" pitchFamily="2" charset="2"/>
              <a:buChar char="ü"/>
            </a:pPr>
            <a:r>
              <a:rPr lang="en-US" sz="1500" dirty="0" smtClean="0">
                <a:solidFill>
                  <a:schemeClr val="bg1"/>
                </a:solidFill>
              </a:rPr>
              <a:t>Privacy Protection - Permission-based Communication Channel. </a:t>
            </a:r>
          </a:p>
          <a:p>
            <a:pPr marL="285750" indent="-285750">
              <a:lnSpc>
                <a:spcPct val="150000"/>
              </a:lnSpc>
              <a:buFont typeface="Wingdings" panose="05000000000000000000" pitchFamily="2" charset="2"/>
              <a:buChar char="ü"/>
            </a:pPr>
            <a:r>
              <a:rPr lang="en" sz="1500" dirty="0">
                <a:solidFill>
                  <a:schemeClr val="bg1"/>
                </a:solidFill>
              </a:rPr>
              <a:t>Higher </a:t>
            </a:r>
            <a:r>
              <a:rPr lang="en-US" sz="1500" dirty="0" smtClean="0">
                <a:solidFill>
                  <a:schemeClr val="bg1"/>
                </a:solidFill>
              </a:rPr>
              <a:t>Click Through Rates</a:t>
            </a:r>
          </a:p>
          <a:p>
            <a:pPr marL="285750" indent="-285750">
              <a:lnSpc>
                <a:spcPct val="150000"/>
              </a:lnSpc>
              <a:buFont typeface="Wingdings" panose="05000000000000000000" pitchFamily="2" charset="2"/>
              <a:buChar char="ü"/>
            </a:pPr>
            <a:r>
              <a:rPr lang="en-US" sz="1500" dirty="0" smtClean="0">
                <a:solidFill>
                  <a:schemeClr val="bg1"/>
                </a:solidFill>
              </a:rPr>
              <a:t>Instant Delivery</a:t>
            </a:r>
          </a:p>
          <a:p>
            <a:pPr marL="285750" indent="-285750">
              <a:buFont typeface="Wingdings" panose="05000000000000000000" pitchFamily="2" charset="2"/>
              <a:buChar char="ü"/>
            </a:pPr>
            <a:r>
              <a:rPr lang="en-US" sz="1500" dirty="0">
                <a:solidFill>
                  <a:schemeClr val="bg1"/>
                </a:solidFill>
              </a:rPr>
              <a:t>Communicate with web visitors - whether they’re not on your </a:t>
            </a:r>
            <a:r>
              <a:rPr lang="en-US" sz="1500" dirty="0" smtClean="0">
                <a:solidFill>
                  <a:schemeClr val="bg1"/>
                </a:solidFill>
              </a:rPr>
              <a:t>website</a:t>
            </a:r>
          </a:p>
          <a:p>
            <a:pPr marL="285750" indent="-285750">
              <a:lnSpc>
                <a:spcPct val="150000"/>
              </a:lnSpc>
              <a:buFont typeface="Wingdings" panose="05000000000000000000" pitchFamily="2" charset="2"/>
              <a:buChar char="ü"/>
            </a:pPr>
            <a:r>
              <a:rPr lang="en-US" sz="1500" dirty="0" smtClean="0">
                <a:solidFill>
                  <a:schemeClr val="bg1"/>
                </a:solidFill>
              </a:rPr>
              <a:t>Reduction </a:t>
            </a:r>
            <a:r>
              <a:rPr lang="en-US" sz="1500" dirty="0" smtClean="0">
                <a:solidFill>
                  <a:schemeClr val="bg1"/>
                </a:solidFill>
              </a:rPr>
              <a:t>in Cart Abandonment Rate</a:t>
            </a:r>
          </a:p>
          <a:p>
            <a:pPr marL="285750" indent="-285750">
              <a:lnSpc>
                <a:spcPct val="150000"/>
              </a:lnSpc>
              <a:buFont typeface="Wingdings" panose="05000000000000000000" pitchFamily="2" charset="2"/>
              <a:buChar char="ü"/>
            </a:pPr>
            <a:r>
              <a:rPr lang="en-US" sz="1500" dirty="0" smtClean="0">
                <a:solidFill>
                  <a:schemeClr val="bg1"/>
                </a:solidFill>
              </a:rPr>
              <a:t>Increased User Engagement</a:t>
            </a:r>
            <a:endParaRPr lang="en-US" sz="1500" dirty="0">
              <a:solidFill>
                <a:schemeClr val="bg1"/>
              </a:solidFill>
            </a:endParaRPr>
          </a:p>
        </p:txBody>
      </p:sp>
      <p:pic>
        <p:nvPicPr>
          <p:cNvPr id="21" name="Picture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5220" y="2019522"/>
            <a:ext cx="5672853" cy="3998487"/>
          </a:xfrm>
          <a:prstGeom prst="rect">
            <a:avLst/>
          </a:prstGeom>
        </p:spPr>
      </p:pic>
      <p:pic>
        <p:nvPicPr>
          <p:cNvPr id="22" name="Picture 2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0179" y="6572348"/>
            <a:ext cx="491309" cy="226659"/>
          </a:xfrm>
          <a:prstGeom prst="rect">
            <a:avLst/>
          </a:prstGeom>
        </p:spPr>
      </p:pic>
      <p:sp>
        <p:nvSpPr>
          <p:cNvPr id="23" name="Right Triangle 22"/>
          <p:cNvSpPr/>
          <p:nvPr/>
        </p:nvSpPr>
        <p:spPr>
          <a:xfrm rot="16200000">
            <a:off x="11346689" y="6011224"/>
            <a:ext cx="902268" cy="80901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p:cNvSpPr/>
          <p:nvPr/>
        </p:nvSpPr>
        <p:spPr>
          <a:xfrm>
            <a:off x="11775365" y="6540527"/>
            <a:ext cx="413890" cy="307777"/>
          </a:xfrm>
          <a:prstGeom prst="rect">
            <a:avLst/>
          </a:prstGeom>
        </p:spPr>
        <p:txBody>
          <a:bodyPr wrap="square">
            <a:spAutoFit/>
          </a:bodyPr>
          <a:lstStyle/>
          <a:p>
            <a:r>
              <a:rPr lang="en-US" sz="1400" b="1" dirty="0" smtClean="0">
                <a:solidFill>
                  <a:schemeClr val="tx1">
                    <a:lumMod val="85000"/>
                    <a:lumOff val="15000"/>
                  </a:schemeClr>
                </a:solidFill>
                <a:latin typeface="Roboto" panose="020B0604020202020204" charset="0"/>
                <a:ea typeface="Roboto" panose="020B0604020202020204" charset="0"/>
              </a:rPr>
              <a:t>11</a:t>
            </a:r>
            <a:endParaRPr lang="en-US" sz="1400" dirty="0">
              <a:solidFill>
                <a:schemeClr val="tx1">
                  <a:lumMod val="85000"/>
                  <a:lumOff val="15000"/>
                </a:schemeClr>
              </a:solidFill>
              <a:latin typeface="Roboto" panose="020B0604020202020204" charset="0"/>
              <a:ea typeface="Roboto" panose="020B0604020202020204" charset="0"/>
            </a:endParaRPr>
          </a:p>
        </p:txBody>
      </p:sp>
    </p:spTree>
    <p:extLst>
      <p:ext uri="{BB962C8B-B14F-4D97-AF65-F5344CB8AC3E}">
        <p14:creationId xmlns:p14="http://schemas.microsoft.com/office/powerpoint/2010/main" val="3394452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2" y="0"/>
            <a:ext cx="12144374" cy="6857999"/>
          </a:xfrm>
          <a:prstGeom prst="rect">
            <a:avLst/>
          </a:prstGeom>
        </p:spPr>
      </p:pic>
      <p:pic>
        <p:nvPicPr>
          <p:cNvPr id="33" name="Picture Placeholder 1" hidde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8" y="-6624"/>
            <a:ext cx="12159759" cy="6858000"/>
          </a:xfrm>
          <a:prstGeom prst="rect">
            <a:avLst/>
          </a:prstGeom>
        </p:spPr>
      </p:pic>
      <p:pic>
        <p:nvPicPr>
          <p:cNvPr id="37" name="Picture 36" hidden="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036" y="425430"/>
            <a:ext cx="11379279" cy="6425946"/>
          </a:xfrm>
          <a:prstGeom prst="rect">
            <a:avLst/>
          </a:prstGeom>
        </p:spPr>
      </p:pic>
      <p:pic>
        <p:nvPicPr>
          <p:cNvPr id="14" name="Picture 13" hidden="1"/>
          <p:cNvPicPr>
            <a:picLocks noChangeAspect="1"/>
          </p:cNvPicPr>
          <p:nvPr/>
        </p:nvPicPr>
        <p:blipFill>
          <a:blip r:embed="rId5"/>
          <a:stretch>
            <a:fillRect/>
          </a:stretch>
        </p:blipFill>
        <p:spPr>
          <a:xfrm>
            <a:off x="7381538" y="3723576"/>
            <a:ext cx="4687614" cy="2659639"/>
          </a:xfrm>
          <a:prstGeom prst="rect">
            <a:avLst/>
          </a:prstGeom>
          <a:effectLst>
            <a:outerShdw blurRad="50800" dist="38100" dir="8100000" algn="tr" rotWithShape="0">
              <a:prstClr val="black">
                <a:alpha val="40000"/>
              </a:prstClr>
            </a:outerShdw>
          </a:effectLst>
        </p:spPr>
      </p:pic>
      <p:sp>
        <p:nvSpPr>
          <p:cNvPr id="18" name="Rectangle 17"/>
          <p:cNvSpPr/>
          <p:nvPr/>
        </p:nvSpPr>
        <p:spPr>
          <a:xfrm>
            <a:off x="416534" y="165067"/>
            <a:ext cx="5663345" cy="707886"/>
          </a:xfrm>
          <a:prstGeom prst="rect">
            <a:avLst/>
          </a:prstGeom>
        </p:spPr>
        <p:txBody>
          <a:bodyPr wrap="none">
            <a:spAutoFit/>
          </a:bodyPr>
          <a:lstStyle/>
          <a:p>
            <a:r>
              <a:rPr lang="en-US" sz="4000" b="1" dirty="0">
                <a:solidFill>
                  <a:schemeClr val="bg1"/>
                </a:solidFill>
              </a:rPr>
              <a:t>Use Case 2: Braze’s Power</a:t>
            </a:r>
            <a:endParaRPr lang="en-US" sz="4000" dirty="0">
              <a:solidFill>
                <a:schemeClr val="bg1"/>
              </a:solidFill>
            </a:endParaRPr>
          </a:p>
        </p:txBody>
      </p:sp>
      <p:sp>
        <p:nvSpPr>
          <p:cNvPr id="22" name="Rectangle 21"/>
          <p:cNvSpPr/>
          <p:nvPr/>
        </p:nvSpPr>
        <p:spPr>
          <a:xfrm>
            <a:off x="462589" y="966317"/>
            <a:ext cx="11025777" cy="584775"/>
          </a:xfrm>
          <a:prstGeom prst="rect">
            <a:avLst/>
          </a:prstGeom>
        </p:spPr>
        <p:txBody>
          <a:bodyPr wrap="square">
            <a:spAutoFit/>
          </a:bodyPr>
          <a:lstStyle/>
          <a:p>
            <a:pPr lvl="0"/>
            <a:r>
              <a:rPr lang="en-US" sz="1600" dirty="0">
                <a:solidFill>
                  <a:schemeClr val="bg1"/>
                </a:solidFill>
              </a:rPr>
              <a:t>Bring your customers back to your website with web push—short notifications that appear at the top right corner of your screen. Use Braze to share breaking news, promotions, and more with your web push subscribers (even when they’re not on your site).</a:t>
            </a:r>
            <a:endParaRPr lang="en-US" sz="1600" dirty="0">
              <a:solidFill>
                <a:schemeClr val="bg1"/>
              </a:solidFill>
            </a:endParaRPr>
          </a:p>
        </p:txBody>
      </p:sp>
      <p:sp>
        <p:nvSpPr>
          <p:cNvPr id="23" name="Rectangle 22"/>
          <p:cNvSpPr/>
          <p:nvPr/>
        </p:nvSpPr>
        <p:spPr>
          <a:xfrm>
            <a:off x="759149" y="1971814"/>
            <a:ext cx="5320729" cy="545595"/>
          </a:xfrm>
          <a:prstGeom prst="rect">
            <a:avLst/>
          </a:prstGeom>
          <a:ln>
            <a:noFill/>
          </a:ln>
        </p:spPr>
        <p:txBody>
          <a:bodyPr wrap="square">
            <a:noAutofit/>
          </a:bodyPr>
          <a:lstStyle/>
          <a:p>
            <a:r>
              <a:rPr lang="en" b="1" dirty="0" smtClean="0">
                <a:solidFill>
                  <a:srgbClr val="FFFF00"/>
                </a:solidFill>
              </a:rPr>
              <a:t>Using Braze’s platform, </a:t>
            </a:r>
            <a:r>
              <a:rPr lang="en" dirty="0" smtClean="0">
                <a:solidFill>
                  <a:schemeClr val="bg1"/>
                </a:solidFill>
              </a:rPr>
              <a:t>you can create different marketing campaigns and </a:t>
            </a:r>
            <a:r>
              <a:rPr lang="en" dirty="0">
                <a:solidFill>
                  <a:schemeClr val="bg1"/>
                </a:solidFill>
              </a:rPr>
              <a:t>:</a:t>
            </a:r>
            <a:endParaRPr lang="en" i="1" dirty="0" smtClean="0"/>
          </a:p>
        </p:txBody>
      </p:sp>
      <p:sp>
        <p:nvSpPr>
          <p:cNvPr id="24" name="Right Arrow 23"/>
          <p:cNvSpPr/>
          <p:nvPr/>
        </p:nvSpPr>
        <p:spPr>
          <a:xfrm>
            <a:off x="591934" y="2045435"/>
            <a:ext cx="212066" cy="191668"/>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6"/>
          <a:stretch>
            <a:fillRect/>
          </a:stretch>
        </p:blipFill>
        <p:spPr>
          <a:xfrm>
            <a:off x="6104990" y="1644456"/>
            <a:ext cx="5689276" cy="3871127"/>
          </a:xfrm>
          <a:prstGeom prst="rect">
            <a:avLst/>
          </a:prstGeom>
          <a:effectLst>
            <a:outerShdw blurRad="50800" dist="38100" dir="8100000" algn="tr" rotWithShape="0">
              <a:prstClr val="black">
                <a:alpha val="40000"/>
              </a:prstClr>
            </a:outerShdw>
          </a:effectLst>
        </p:spPr>
      </p:pic>
      <p:sp>
        <p:nvSpPr>
          <p:cNvPr id="2" name="Rectangle 1"/>
          <p:cNvSpPr/>
          <p:nvPr/>
        </p:nvSpPr>
        <p:spPr>
          <a:xfrm>
            <a:off x="488155" y="2805456"/>
            <a:ext cx="5474900" cy="2535118"/>
          </a:xfrm>
          <a:prstGeom prst="rect">
            <a:avLst/>
          </a:prstGeom>
        </p:spPr>
        <p:txBody>
          <a:bodyPr wrap="square">
            <a:spAutoFit/>
          </a:bodyPr>
          <a:lstStyle/>
          <a:p>
            <a:pPr marL="285750" indent="-285750">
              <a:lnSpc>
                <a:spcPct val="107000"/>
              </a:lnSpc>
              <a:spcAft>
                <a:spcPts val="865"/>
              </a:spcAft>
              <a:buClr>
                <a:srgbClr val="FFFF00"/>
              </a:buClr>
              <a:buFont typeface="Wingdings" panose="05000000000000000000" pitchFamily="2" charset="2"/>
              <a:buChar char="ü"/>
            </a:pPr>
            <a:r>
              <a:rPr lang="en-US" sz="1500" b="1" dirty="0" smtClean="0">
                <a:solidFill>
                  <a:schemeClr val="bg1"/>
                </a:solidFill>
                <a:latin typeface="Calibri-Bold"/>
                <a:ea typeface="Times New Roman" panose="02020603050405020304" pitchFamily="18" charset="0"/>
                <a:cs typeface="Calibri-Bold"/>
              </a:rPr>
              <a:t>Schedule </a:t>
            </a:r>
            <a:r>
              <a:rPr lang="en-US" sz="1500" b="1" dirty="0">
                <a:solidFill>
                  <a:schemeClr val="bg1"/>
                </a:solidFill>
                <a:latin typeface="Calibri-Bold"/>
                <a:ea typeface="Times New Roman" panose="02020603050405020304" pitchFamily="18" charset="0"/>
                <a:cs typeface="Calibri-Bold"/>
              </a:rPr>
              <a:t>Notifications</a:t>
            </a:r>
            <a:r>
              <a:rPr lang="en-US" sz="1500" dirty="0">
                <a:solidFill>
                  <a:schemeClr val="bg1"/>
                </a:solidFill>
                <a:latin typeface="Calibri" panose="020F0502020204030204" pitchFamily="34" charset="0"/>
                <a:ea typeface="Times New Roman" panose="02020603050405020304" pitchFamily="18" charset="0"/>
                <a:cs typeface="Calibri" panose="020F0502020204030204" pitchFamily="34" charset="0"/>
              </a:rPr>
              <a:t>:</a:t>
            </a:r>
            <a:r>
              <a:rPr lang="en-US" sz="1500" b="1" dirty="0">
                <a:solidFill>
                  <a:schemeClr val="bg1"/>
                </a:solidFill>
                <a:latin typeface="Calibri-Bold"/>
                <a:ea typeface="Times New Roman" panose="02020603050405020304" pitchFamily="18" charset="0"/>
                <a:cs typeface="Calibri-Bold"/>
              </a:rPr>
              <a:t> </a:t>
            </a:r>
            <a:r>
              <a:rPr lang="en-US" sz="1500" dirty="0">
                <a:solidFill>
                  <a:schemeClr val="bg1"/>
                </a:solidFill>
                <a:latin typeface="Calibri" panose="020F0502020204030204" pitchFamily="34" charset="0"/>
                <a:ea typeface="Times New Roman" panose="02020603050405020304" pitchFamily="18" charset="0"/>
                <a:cs typeface="Calibri" panose="020F0502020204030204" pitchFamily="34" charset="0"/>
              </a:rPr>
              <a:t>You can schedule when you want to send your notifications. This way you will never miss time-critical notifications</a:t>
            </a:r>
            <a:endParaRPr lang="en-US" sz="15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endParaRPr>
          </a:p>
          <a:p>
            <a:pPr marL="285750" indent="-285750">
              <a:lnSpc>
                <a:spcPct val="107000"/>
              </a:lnSpc>
              <a:spcAft>
                <a:spcPts val="865"/>
              </a:spcAft>
              <a:buClr>
                <a:srgbClr val="FFFF00"/>
              </a:buClr>
              <a:buFont typeface="Wingdings" panose="05000000000000000000" pitchFamily="2" charset="2"/>
              <a:buChar char="ü"/>
            </a:pPr>
            <a:r>
              <a:rPr lang="en-US" sz="1500" b="1" dirty="0" smtClean="0">
                <a:solidFill>
                  <a:schemeClr val="bg1"/>
                </a:solidFill>
                <a:latin typeface="Calibri-Bold"/>
                <a:ea typeface="Times New Roman" panose="02020603050405020304" pitchFamily="18" charset="0"/>
                <a:cs typeface="Calibri-Bold"/>
              </a:rPr>
              <a:t>Drip </a:t>
            </a:r>
            <a:r>
              <a:rPr lang="en-US" sz="1500" b="1" dirty="0">
                <a:solidFill>
                  <a:schemeClr val="bg1"/>
                </a:solidFill>
                <a:latin typeface="Calibri-Bold"/>
                <a:ea typeface="Times New Roman" panose="02020603050405020304" pitchFamily="18" charset="0"/>
                <a:cs typeface="Calibri-Bold"/>
              </a:rPr>
              <a:t>Notifications</a:t>
            </a:r>
            <a:r>
              <a:rPr lang="en-US" sz="1500" dirty="0">
                <a:solidFill>
                  <a:schemeClr val="bg1"/>
                </a:solidFill>
                <a:latin typeface="Calibri" panose="020F0502020204030204" pitchFamily="34" charset="0"/>
                <a:ea typeface="Times New Roman" panose="02020603050405020304" pitchFamily="18" charset="0"/>
                <a:cs typeface="Calibri" panose="020F0502020204030204" pitchFamily="34" charset="0"/>
              </a:rPr>
              <a:t>:</a:t>
            </a:r>
            <a:r>
              <a:rPr lang="en-US" sz="1500" b="1" dirty="0">
                <a:solidFill>
                  <a:schemeClr val="bg1"/>
                </a:solidFill>
                <a:latin typeface="Calibri-Bold"/>
                <a:ea typeface="Times New Roman" panose="02020603050405020304" pitchFamily="18" charset="0"/>
                <a:cs typeface="Calibri-Bold"/>
              </a:rPr>
              <a:t> </a:t>
            </a:r>
            <a:r>
              <a:rPr lang="en-US" sz="1500" dirty="0">
                <a:solidFill>
                  <a:schemeClr val="bg1"/>
                </a:solidFill>
                <a:latin typeface="Calibri" panose="020F0502020204030204" pitchFamily="34" charset="0"/>
                <a:ea typeface="Times New Roman" panose="02020603050405020304" pitchFamily="18" charset="0"/>
                <a:cs typeface="Calibri" panose="020F0502020204030204" pitchFamily="34" charset="0"/>
              </a:rPr>
              <a:t>You can create a series of Web Push Notifications to nurture and educate users. This helps in converting leads to customers.</a:t>
            </a:r>
            <a:endParaRPr lang="en-US" sz="15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endParaRPr>
          </a:p>
          <a:p>
            <a:pPr marL="285750" indent="-285750">
              <a:lnSpc>
                <a:spcPct val="107000"/>
              </a:lnSpc>
              <a:spcAft>
                <a:spcPts val="865"/>
              </a:spcAft>
              <a:buClr>
                <a:srgbClr val="FFFF00"/>
              </a:buClr>
              <a:buFont typeface="Wingdings" panose="05000000000000000000" pitchFamily="2" charset="2"/>
              <a:buChar char="ü"/>
            </a:pPr>
            <a:r>
              <a:rPr lang="en-US" sz="1500" b="1" dirty="0" smtClean="0">
                <a:solidFill>
                  <a:schemeClr val="bg1"/>
                </a:solidFill>
                <a:latin typeface="Calibri-Bold"/>
                <a:ea typeface="Times New Roman" panose="02020603050405020304" pitchFamily="18" charset="0"/>
                <a:cs typeface="Calibri-Bold"/>
              </a:rPr>
              <a:t>Segmentation</a:t>
            </a:r>
            <a:r>
              <a:rPr lang="en-US" sz="1500" dirty="0">
                <a:solidFill>
                  <a:schemeClr val="bg1"/>
                </a:solidFill>
                <a:latin typeface="Calibri" panose="020F0502020204030204" pitchFamily="34" charset="0"/>
                <a:ea typeface="Times New Roman" panose="02020603050405020304" pitchFamily="18" charset="0"/>
                <a:cs typeface="Calibri" panose="020F0502020204030204" pitchFamily="34" charset="0"/>
              </a:rPr>
              <a:t>:</a:t>
            </a:r>
            <a:r>
              <a:rPr lang="en-US" sz="1500" b="1" dirty="0">
                <a:solidFill>
                  <a:schemeClr val="bg1"/>
                </a:solidFill>
                <a:latin typeface="Calibri-Bold"/>
                <a:ea typeface="Times New Roman" panose="02020603050405020304" pitchFamily="18" charset="0"/>
                <a:cs typeface="Calibri-Bold"/>
              </a:rPr>
              <a:t> </a:t>
            </a:r>
            <a:r>
              <a:rPr lang="en-US" sz="1500" dirty="0">
                <a:solidFill>
                  <a:schemeClr val="bg1"/>
                </a:solidFill>
                <a:latin typeface="Calibri" panose="020F0502020204030204" pitchFamily="34" charset="0"/>
                <a:ea typeface="Times New Roman" panose="02020603050405020304" pitchFamily="18" charset="0"/>
                <a:cs typeface="Calibri" panose="020F0502020204030204" pitchFamily="34" charset="0"/>
              </a:rPr>
              <a:t>Notifications sent to segmented users can result in an increase in open rates and higher click rates as compared to non-segmented users.</a:t>
            </a:r>
            <a:endParaRPr lang="en-US" sz="15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0179" y="6572348"/>
            <a:ext cx="491309" cy="226659"/>
          </a:xfrm>
          <a:prstGeom prst="rect">
            <a:avLst/>
          </a:prstGeom>
        </p:spPr>
      </p:pic>
      <p:sp>
        <p:nvSpPr>
          <p:cNvPr id="28" name="Right Triangle 27"/>
          <p:cNvSpPr/>
          <p:nvPr/>
        </p:nvSpPr>
        <p:spPr>
          <a:xfrm rot="16200000">
            <a:off x="11346689" y="6011224"/>
            <a:ext cx="902268" cy="80901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p:nvSpPr>
        <p:spPr>
          <a:xfrm>
            <a:off x="11775365" y="6540527"/>
            <a:ext cx="413890" cy="307777"/>
          </a:xfrm>
          <a:prstGeom prst="rect">
            <a:avLst/>
          </a:prstGeom>
        </p:spPr>
        <p:txBody>
          <a:bodyPr wrap="square">
            <a:spAutoFit/>
          </a:bodyPr>
          <a:lstStyle/>
          <a:p>
            <a:r>
              <a:rPr lang="en-US" sz="1400" b="1" dirty="0" smtClean="0">
                <a:solidFill>
                  <a:schemeClr val="tx1">
                    <a:lumMod val="85000"/>
                    <a:lumOff val="15000"/>
                  </a:schemeClr>
                </a:solidFill>
                <a:latin typeface="Roboto" panose="020B0604020202020204" charset="0"/>
                <a:ea typeface="Roboto" panose="020B0604020202020204" charset="0"/>
              </a:rPr>
              <a:t>12</a:t>
            </a:r>
            <a:endParaRPr lang="en-US" sz="1400" dirty="0">
              <a:solidFill>
                <a:schemeClr val="tx1">
                  <a:lumMod val="85000"/>
                  <a:lumOff val="15000"/>
                </a:schemeClr>
              </a:solidFill>
              <a:latin typeface="Roboto" panose="020B0604020202020204" charset="0"/>
              <a:ea typeface="Roboto" panose="020B0604020202020204" charset="0"/>
            </a:endParaRPr>
          </a:p>
        </p:txBody>
      </p:sp>
    </p:spTree>
    <p:extLst>
      <p:ext uri="{BB962C8B-B14F-4D97-AF65-F5344CB8AC3E}">
        <p14:creationId xmlns:p14="http://schemas.microsoft.com/office/powerpoint/2010/main" val="11651829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2" y="0"/>
            <a:ext cx="12144374" cy="6857999"/>
          </a:xfrm>
          <a:prstGeom prst="rect">
            <a:avLst/>
          </a:prstGeom>
        </p:spPr>
      </p:pic>
      <p:pic>
        <p:nvPicPr>
          <p:cNvPr id="14" name="Picture 13"/>
          <p:cNvPicPr>
            <a:picLocks noChangeAspect="1"/>
          </p:cNvPicPr>
          <p:nvPr/>
        </p:nvPicPr>
        <p:blipFill>
          <a:blip r:embed="rId3"/>
          <a:stretch>
            <a:fillRect/>
          </a:stretch>
        </p:blipFill>
        <p:spPr>
          <a:xfrm>
            <a:off x="4925961" y="1026222"/>
            <a:ext cx="6762192" cy="3836704"/>
          </a:xfrm>
          <a:prstGeom prst="rect">
            <a:avLst/>
          </a:prstGeom>
          <a:effectLst>
            <a:outerShdw blurRad="50800" dist="38100" dir="8100000" algn="tr" rotWithShape="0">
              <a:prstClr val="black">
                <a:alpha val="40000"/>
              </a:prstClr>
            </a:outerShdw>
          </a:effectLst>
        </p:spPr>
      </p:pic>
      <p:sp>
        <p:nvSpPr>
          <p:cNvPr id="2" name="Rectangle 1"/>
          <p:cNvSpPr/>
          <p:nvPr/>
        </p:nvSpPr>
        <p:spPr>
          <a:xfrm>
            <a:off x="488154" y="1106354"/>
            <a:ext cx="4270659" cy="2800767"/>
          </a:xfrm>
          <a:prstGeom prst="rect">
            <a:avLst/>
          </a:prstGeom>
        </p:spPr>
        <p:txBody>
          <a:bodyPr wrap="square">
            <a:spAutoFit/>
          </a:bodyPr>
          <a:lstStyle/>
          <a:p>
            <a:pPr marL="285750" indent="-285750">
              <a:buClr>
                <a:srgbClr val="FFFF00"/>
              </a:buClr>
              <a:buFont typeface="Wingdings" panose="05000000000000000000" pitchFamily="2" charset="2"/>
              <a:buChar char="ü"/>
            </a:pPr>
            <a:r>
              <a:rPr lang="en-US" sz="1600" b="1" dirty="0" smtClean="0">
                <a:solidFill>
                  <a:schemeClr val="bg1"/>
                </a:solidFill>
              </a:rPr>
              <a:t>Abandoned </a:t>
            </a:r>
            <a:r>
              <a:rPr lang="en-US" sz="1600" b="1" dirty="0">
                <a:solidFill>
                  <a:schemeClr val="bg1"/>
                </a:solidFill>
              </a:rPr>
              <a:t>Cart Notifications</a:t>
            </a:r>
            <a:r>
              <a:rPr lang="en-US" sz="1600" dirty="0">
                <a:solidFill>
                  <a:schemeClr val="bg1"/>
                </a:solidFill>
              </a:rPr>
              <a:t>:</a:t>
            </a:r>
            <a:r>
              <a:rPr lang="en-US" sz="1600" b="1" dirty="0">
                <a:solidFill>
                  <a:schemeClr val="bg1"/>
                </a:solidFill>
              </a:rPr>
              <a:t> </a:t>
            </a:r>
            <a:r>
              <a:rPr lang="en-US" sz="1600" dirty="0">
                <a:solidFill>
                  <a:schemeClr val="bg1"/>
                </a:solidFill>
              </a:rPr>
              <a:t>Create an abandoned cart campaign and convert them into customers with Web Push Notifications. Since push notifications are delivered in real time, it can lead to higher conversion</a:t>
            </a:r>
            <a:r>
              <a:rPr lang="en-US" sz="1600" dirty="0" smtClean="0">
                <a:solidFill>
                  <a:schemeClr val="bg1"/>
                </a:solidFill>
              </a:rPr>
              <a:t>.</a:t>
            </a:r>
          </a:p>
          <a:p>
            <a:pPr marL="285750" indent="-285750">
              <a:buClr>
                <a:srgbClr val="FFFF00"/>
              </a:buClr>
              <a:buFont typeface="Wingdings" panose="05000000000000000000" pitchFamily="2" charset="2"/>
              <a:buChar char="ü"/>
            </a:pPr>
            <a:endParaRPr lang="en-US" sz="1600" dirty="0">
              <a:solidFill>
                <a:schemeClr val="bg1"/>
              </a:solidFill>
            </a:endParaRPr>
          </a:p>
          <a:p>
            <a:pPr marL="285750" indent="-285750">
              <a:buClr>
                <a:srgbClr val="FFFF00"/>
              </a:buClr>
              <a:buFont typeface="Wingdings" panose="05000000000000000000" pitchFamily="2" charset="2"/>
              <a:buChar char="ü"/>
            </a:pPr>
            <a:r>
              <a:rPr lang="en-US" sz="1600" b="1" dirty="0" smtClean="0">
                <a:solidFill>
                  <a:schemeClr val="bg1"/>
                </a:solidFill>
              </a:rPr>
              <a:t>Customization</a:t>
            </a:r>
            <a:r>
              <a:rPr lang="en-US" sz="1600" dirty="0">
                <a:solidFill>
                  <a:schemeClr val="bg1"/>
                </a:solidFill>
              </a:rPr>
              <a:t>: Rich content </a:t>
            </a:r>
            <a:r>
              <a:rPr lang="en-US" sz="1600" dirty="0" smtClean="0">
                <a:solidFill>
                  <a:schemeClr val="bg1"/>
                </a:solidFill>
              </a:rPr>
              <a:t>notifications</a:t>
            </a:r>
          </a:p>
          <a:p>
            <a:pPr marL="285750" indent="-285750">
              <a:buClr>
                <a:srgbClr val="FFFF00"/>
              </a:buClr>
              <a:buFont typeface="Wingdings" panose="05000000000000000000" pitchFamily="2" charset="2"/>
              <a:buChar char="ü"/>
            </a:pPr>
            <a:endParaRPr lang="en-US" sz="1600" dirty="0">
              <a:solidFill>
                <a:schemeClr val="bg1"/>
              </a:solidFill>
            </a:endParaRPr>
          </a:p>
          <a:p>
            <a:pPr marL="285750" indent="-285750">
              <a:buClr>
                <a:srgbClr val="FFFF00"/>
              </a:buClr>
              <a:buFont typeface="Wingdings" panose="05000000000000000000" pitchFamily="2" charset="2"/>
              <a:buChar char="ü"/>
            </a:pPr>
            <a:r>
              <a:rPr lang="en-US" sz="1600" b="1" dirty="0" smtClean="0">
                <a:solidFill>
                  <a:schemeClr val="bg1"/>
                </a:solidFill>
              </a:rPr>
              <a:t>Multi-Lingual </a:t>
            </a:r>
            <a:r>
              <a:rPr lang="en-US" sz="1600" b="1" dirty="0">
                <a:solidFill>
                  <a:schemeClr val="bg1"/>
                </a:solidFill>
              </a:rPr>
              <a:t>Support</a:t>
            </a:r>
            <a:r>
              <a:rPr lang="en-US" sz="1600" dirty="0">
                <a:solidFill>
                  <a:schemeClr val="bg1"/>
                </a:solidFill>
              </a:rPr>
              <a:t>:</a:t>
            </a:r>
            <a:r>
              <a:rPr lang="en-US" sz="1600" b="1" dirty="0">
                <a:solidFill>
                  <a:schemeClr val="bg1"/>
                </a:solidFill>
              </a:rPr>
              <a:t> </a:t>
            </a:r>
            <a:r>
              <a:rPr lang="en-US" sz="1600" dirty="0">
                <a:solidFill>
                  <a:schemeClr val="bg1"/>
                </a:solidFill>
              </a:rPr>
              <a:t>Ability to send notifications in different languages.</a:t>
            </a:r>
          </a:p>
          <a:p>
            <a:pPr>
              <a:buClr>
                <a:srgbClr val="FFFF00"/>
              </a:buClr>
            </a:pPr>
            <a:endParaRPr lang="en-US" sz="1600" dirty="0">
              <a:solidFill>
                <a:schemeClr val="bg1"/>
              </a:solidFill>
            </a:endParaRPr>
          </a:p>
        </p:txBody>
      </p:sp>
      <p:sp>
        <p:nvSpPr>
          <p:cNvPr id="3" name="Rectangle 2"/>
          <p:cNvSpPr/>
          <p:nvPr/>
        </p:nvSpPr>
        <p:spPr>
          <a:xfrm>
            <a:off x="488154" y="5264025"/>
            <a:ext cx="11467872" cy="553998"/>
          </a:xfrm>
          <a:prstGeom prst="rect">
            <a:avLst/>
          </a:prstGeom>
        </p:spPr>
        <p:txBody>
          <a:bodyPr wrap="square">
            <a:spAutoFit/>
          </a:bodyPr>
          <a:lstStyle/>
          <a:p>
            <a:r>
              <a:rPr lang="en-US" sz="1500" b="1" i="1" dirty="0">
                <a:solidFill>
                  <a:srgbClr val="FFFF00"/>
                </a:solidFill>
              </a:rPr>
              <a:t>Success Story: </a:t>
            </a:r>
            <a:r>
              <a:rPr lang="en-US" sz="1500" i="1" dirty="0">
                <a:solidFill>
                  <a:schemeClr val="bg1"/>
                </a:solidFill>
              </a:rPr>
              <a:t>1-800-Flowers.com see a 350% increase in conversion over industry benchmark. They use Braze to determine the best messaging and send times for communications following abandoned cart sessions. A little A/B testing goes a long </a:t>
            </a:r>
            <a:r>
              <a:rPr lang="en-US" sz="1500" i="1" dirty="0" smtClean="0">
                <a:solidFill>
                  <a:schemeClr val="bg1"/>
                </a:solidFill>
              </a:rPr>
              <a:t>way</a:t>
            </a:r>
            <a:r>
              <a:rPr lang="en-US" sz="1500" i="1" dirty="0">
                <a:solidFill>
                  <a:schemeClr val="bg1"/>
                </a:solidFill>
              </a:rPr>
              <a:t>.</a:t>
            </a:r>
            <a:endParaRPr lang="en-US" sz="1500" dirty="0">
              <a:solidFill>
                <a:schemeClr val="bg1"/>
              </a:solidFill>
            </a:endParaRPr>
          </a:p>
        </p:txBody>
      </p:sp>
      <p:pic>
        <p:nvPicPr>
          <p:cNvPr id="16" name="Picture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0179" y="6572348"/>
            <a:ext cx="491309" cy="226659"/>
          </a:xfrm>
          <a:prstGeom prst="rect">
            <a:avLst/>
          </a:prstGeom>
        </p:spPr>
      </p:pic>
      <p:sp>
        <p:nvSpPr>
          <p:cNvPr id="17" name="Right Triangle 16"/>
          <p:cNvSpPr/>
          <p:nvPr/>
        </p:nvSpPr>
        <p:spPr>
          <a:xfrm rot="16200000">
            <a:off x="11346689" y="6011224"/>
            <a:ext cx="902268" cy="80901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a:off x="11775365" y="6540527"/>
            <a:ext cx="413890" cy="307777"/>
          </a:xfrm>
          <a:prstGeom prst="rect">
            <a:avLst/>
          </a:prstGeom>
        </p:spPr>
        <p:txBody>
          <a:bodyPr wrap="square">
            <a:spAutoFit/>
          </a:bodyPr>
          <a:lstStyle/>
          <a:p>
            <a:r>
              <a:rPr lang="en-US" sz="1400" b="1" dirty="0" smtClean="0">
                <a:solidFill>
                  <a:schemeClr val="tx1">
                    <a:lumMod val="85000"/>
                    <a:lumOff val="15000"/>
                  </a:schemeClr>
                </a:solidFill>
                <a:latin typeface="Roboto" panose="020B0604020202020204" charset="0"/>
                <a:ea typeface="Roboto" panose="020B0604020202020204" charset="0"/>
              </a:rPr>
              <a:t>12</a:t>
            </a:r>
            <a:endParaRPr lang="en-US" sz="1400" dirty="0">
              <a:solidFill>
                <a:schemeClr val="tx1">
                  <a:lumMod val="85000"/>
                  <a:lumOff val="15000"/>
                </a:schemeClr>
              </a:solidFill>
              <a:latin typeface="Roboto" panose="020B0604020202020204" charset="0"/>
              <a:ea typeface="Roboto" panose="020B0604020202020204" charset="0"/>
            </a:endParaRPr>
          </a:p>
        </p:txBody>
      </p:sp>
    </p:spTree>
    <p:extLst>
      <p:ext uri="{BB962C8B-B14F-4D97-AF65-F5344CB8AC3E}">
        <p14:creationId xmlns:p14="http://schemas.microsoft.com/office/powerpoint/2010/main" val="41909751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2" y="0"/>
            <a:ext cx="12144374" cy="6857999"/>
          </a:xfrm>
          <a:prstGeom prst="rect">
            <a:avLst/>
          </a:prstGeom>
        </p:spPr>
      </p:pic>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41497" y="486895"/>
            <a:ext cx="2857035" cy="5714070"/>
          </a:xfrm>
          <a:prstGeom prst="rect">
            <a:avLst/>
          </a:prstGeom>
        </p:spPr>
      </p:pic>
      <p:sp>
        <p:nvSpPr>
          <p:cNvPr id="11" name="Rectangle 6"/>
          <p:cNvSpPr/>
          <p:nvPr/>
        </p:nvSpPr>
        <p:spPr>
          <a:xfrm>
            <a:off x="-1" y="-9833"/>
            <a:ext cx="10382866" cy="6876700"/>
          </a:xfrm>
          <a:custGeom>
            <a:avLst/>
            <a:gdLst>
              <a:gd name="connsiteX0" fmla="*/ 0 w 6096000"/>
              <a:gd name="connsiteY0" fmla="*/ 0 h 6866867"/>
              <a:gd name="connsiteX1" fmla="*/ 6096000 w 6096000"/>
              <a:gd name="connsiteY1" fmla="*/ 0 h 6866867"/>
              <a:gd name="connsiteX2" fmla="*/ 6096000 w 6096000"/>
              <a:gd name="connsiteY2" fmla="*/ 6866867 h 6866867"/>
              <a:gd name="connsiteX3" fmla="*/ 0 w 6096000"/>
              <a:gd name="connsiteY3" fmla="*/ 6866867 h 6866867"/>
              <a:gd name="connsiteX4" fmla="*/ 0 w 6096000"/>
              <a:gd name="connsiteY4" fmla="*/ 0 h 6866867"/>
              <a:gd name="connsiteX0" fmla="*/ 0 w 6096000"/>
              <a:gd name="connsiteY0" fmla="*/ 9833 h 6876700"/>
              <a:gd name="connsiteX1" fmla="*/ 3559277 w 6096000"/>
              <a:gd name="connsiteY1" fmla="*/ 0 h 6876700"/>
              <a:gd name="connsiteX2" fmla="*/ 6096000 w 6096000"/>
              <a:gd name="connsiteY2" fmla="*/ 6876700 h 6876700"/>
              <a:gd name="connsiteX3" fmla="*/ 0 w 6096000"/>
              <a:gd name="connsiteY3" fmla="*/ 6876700 h 6876700"/>
              <a:gd name="connsiteX4" fmla="*/ 0 w 6096000"/>
              <a:gd name="connsiteY4" fmla="*/ 9833 h 6876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76700">
                <a:moveTo>
                  <a:pt x="0" y="9833"/>
                </a:moveTo>
                <a:lnTo>
                  <a:pt x="3559277" y="0"/>
                </a:lnTo>
                <a:lnTo>
                  <a:pt x="6096000" y="6876700"/>
                </a:lnTo>
                <a:lnTo>
                  <a:pt x="0" y="6876700"/>
                </a:lnTo>
                <a:lnTo>
                  <a:pt x="0" y="9833"/>
                </a:lnTo>
                <a:close/>
              </a:path>
            </a:pathLst>
          </a:custGeom>
          <a:solidFill>
            <a:srgbClr val="5C90D6">
              <a:alpha val="64000"/>
            </a:srgbClr>
          </a:solidFill>
          <a:ln>
            <a:noFill/>
          </a:ln>
          <a:effectLst>
            <a:outerShdw blurRad="215900" dir="15000000" algn="bl" rotWithShape="0">
              <a:prstClr val="black">
                <a:alpha val="21000"/>
              </a:prstClr>
            </a:outerShdw>
            <a:reflection endPos="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424820" y="960517"/>
            <a:ext cx="5205272" cy="584775"/>
          </a:xfrm>
          <a:prstGeom prst="rect">
            <a:avLst/>
          </a:prstGeom>
        </p:spPr>
        <p:txBody>
          <a:bodyPr wrap="none">
            <a:spAutoFit/>
          </a:bodyPr>
          <a:lstStyle/>
          <a:p>
            <a:pPr lvl="0" algn="ctr"/>
            <a:r>
              <a:rPr lang="en-US" sz="3200" b="1" dirty="0">
                <a:solidFill>
                  <a:schemeClr val="bg1"/>
                </a:solidFill>
              </a:rPr>
              <a:t>Use Case 3: In-app Messaging</a:t>
            </a:r>
            <a:endParaRPr lang="en-US" sz="3200" b="1" dirty="0">
              <a:solidFill>
                <a:schemeClr val="bg1"/>
              </a:solidFill>
            </a:endParaRPr>
          </a:p>
        </p:txBody>
      </p:sp>
      <p:sp>
        <p:nvSpPr>
          <p:cNvPr id="13" name="Rectangle 12"/>
          <p:cNvSpPr/>
          <p:nvPr/>
        </p:nvSpPr>
        <p:spPr>
          <a:xfrm>
            <a:off x="457061" y="1545292"/>
            <a:ext cx="7553083" cy="1077218"/>
          </a:xfrm>
          <a:prstGeom prst="rect">
            <a:avLst/>
          </a:prstGeom>
        </p:spPr>
        <p:txBody>
          <a:bodyPr wrap="square">
            <a:spAutoFit/>
          </a:bodyPr>
          <a:lstStyle/>
          <a:p>
            <a:r>
              <a:rPr lang="en-US" sz="1600" dirty="0">
                <a:solidFill>
                  <a:schemeClr val="bg1"/>
                </a:solidFill>
              </a:rPr>
              <a:t>Help your customers understand, explore, and engage with all sides of your app using </a:t>
            </a:r>
            <a:r>
              <a:rPr lang="en-US" sz="1600" b="1" dirty="0">
                <a:solidFill>
                  <a:schemeClr val="bg1"/>
                </a:solidFill>
              </a:rPr>
              <a:t>in-app messages</a:t>
            </a:r>
            <a:r>
              <a:rPr lang="en-US" sz="1600" dirty="0">
                <a:solidFill>
                  <a:schemeClr val="bg1"/>
                </a:solidFill>
              </a:rPr>
              <a:t>. They make for great tutorials, promotional slides, and more. Using this powerful tool, West elm will experience higher user retention and app engagement. Presently, the brand doesn’t use this channel in their marketing efforts. </a:t>
            </a:r>
          </a:p>
        </p:txBody>
      </p:sp>
      <p:sp>
        <p:nvSpPr>
          <p:cNvPr id="4" name="Rectangle 3"/>
          <p:cNvSpPr/>
          <p:nvPr/>
        </p:nvSpPr>
        <p:spPr>
          <a:xfrm>
            <a:off x="457060" y="2954326"/>
            <a:ext cx="7553084" cy="2847703"/>
          </a:xfrm>
          <a:prstGeom prst="rect">
            <a:avLst/>
          </a:prstGeom>
        </p:spPr>
        <p:txBody>
          <a:bodyPr wrap="square">
            <a:spAutoFit/>
          </a:bodyPr>
          <a:lstStyle/>
          <a:p>
            <a:pPr marL="285750" indent="-285750">
              <a:lnSpc>
                <a:spcPct val="107000"/>
              </a:lnSpc>
              <a:spcAft>
                <a:spcPts val="140"/>
              </a:spcAft>
              <a:buFont typeface="Wingdings" panose="05000000000000000000" pitchFamily="2" charset="2"/>
              <a:buChar char="ü"/>
            </a:pPr>
            <a:r>
              <a:rPr lang="en-US" sz="1500" b="1" dirty="0" smtClean="0">
                <a:solidFill>
                  <a:srgbClr val="FFFF00"/>
                </a:solidFill>
                <a:latin typeface="Calibri-Bold"/>
                <a:ea typeface="Times New Roman" panose="02020603050405020304" pitchFamily="18" charset="0"/>
                <a:cs typeface="Calibri-Bold"/>
              </a:rPr>
              <a:t>Increase </a:t>
            </a:r>
            <a:r>
              <a:rPr lang="en-US" sz="1500" b="1" dirty="0">
                <a:solidFill>
                  <a:srgbClr val="FFFF00"/>
                </a:solidFill>
                <a:latin typeface="Calibri-Bold"/>
                <a:ea typeface="Times New Roman" panose="02020603050405020304" pitchFamily="18" charset="0"/>
                <a:cs typeface="Calibri-Bold"/>
              </a:rPr>
              <a:t>app launches </a:t>
            </a:r>
            <a:r>
              <a:rPr lang="en-US" sz="1500" dirty="0">
                <a:solidFill>
                  <a:srgbClr val="FFFF00"/>
                </a:solidFill>
                <a:latin typeface="Calibri" panose="020F0502020204030204" pitchFamily="34" charset="0"/>
                <a:ea typeface="Times New Roman" panose="02020603050405020304" pitchFamily="18" charset="0"/>
                <a:cs typeface="Calibri" panose="020F0502020204030204" pitchFamily="34" charset="0"/>
              </a:rPr>
              <a:t>-</a:t>
            </a:r>
            <a:r>
              <a:rPr lang="en-US" sz="1500" b="1" dirty="0">
                <a:solidFill>
                  <a:srgbClr val="FFFF00"/>
                </a:solidFill>
                <a:latin typeface="Calibri-Bold"/>
                <a:ea typeface="Times New Roman" panose="02020603050405020304" pitchFamily="18" charset="0"/>
                <a:cs typeface="Calibri-Bold"/>
              </a:rPr>
              <a:t> </a:t>
            </a:r>
            <a:r>
              <a:rPr lang="en-US" sz="1500" dirty="0">
                <a:solidFill>
                  <a:schemeClr val="bg1"/>
                </a:solidFill>
                <a:latin typeface="Calibri" panose="020F0502020204030204" pitchFamily="34" charset="0"/>
                <a:ea typeface="Times New Roman" panose="02020603050405020304" pitchFamily="18" charset="0"/>
                <a:cs typeface="Calibri" panose="020F0502020204030204" pitchFamily="34" charset="0"/>
              </a:rPr>
              <a:t>In-app messages can be used to help guide users, so that they know their next steps, or explain how a feature works.</a:t>
            </a:r>
            <a:endParaRPr lang="en-US" sz="15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endParaRPr>
          </a:p>
          <a:p>
            <a:pPr marL="285750" indent="-285750">
              <a:lnSpc>
                <a:spcPct val="107000"/>
              </a:lnSpc>
              <a:spcAft>
                <a:spcPts val="140"/>
              </a:spcAft>
              <a:buFont typeface="Wingdings" panose="05000000000000000000" pitchFamily="2" charset="2"/>
              <a:buChar char="ü"/>
            </a:pPr>
            <a:r>
              <a:rPr lang="en-US" sz="1500" b="1" dirty="0" smtClean="0">
                <a:solidFill>
                  <a:srgbClr val="FFFF00"/>
                </a:solidFill>
                <a:latin typeface="Calibri-Bold"/>
                <a:ea typeface="Times New Roman" panose="02020603050405020304" pitchFamily="18" charset="0"/>
                <a:cs typeface="Calibri-Bold"/>
              </a:rPr>
              <a:t>Boost </a:t>
            </a:r>
            <a:r>
              <a:rPr lang="en-US" sz="1500" b="1" dirty="0">
                <a:solidFill>
                  <a:srgbClr val="FFFF00"/>
                </a:solidFill>
                <a:latin typeface="Calibri-Bold"/>
                <a:ea typeface="Times New Roman" panose="02020603050405020304" pitchFamily="18" charset="0"/>
                <a:cs typeface="Calibri-Bold"/>
              </a:rPr>
              <a:t>engagement with your app </a:t>
            </a:r>
            <a:r>
              <a:rPr lang="en-US" sz="1500" dirty="0">
                <a:solidFill>
                  <a:srgbClr val="FFFF00"/>
                </a:solidFill>
                <a:latin typeface="Calibri" panose="020F0502020204030204" pitchFamily="34" charset="0"/>
                <a:ea typeface="Times New Roman" panose="02020603050405020304" pitchFamily="18" charset="0"/>
                <a:cs typeface="Calibri" panose="020F0502020204030204" pitchFamily="34" charset="0"/>
              </a:rPr>
              <a:t>-</a:t>
            </a:r>
            <a:r>
              <a:rPr lang="en-US" sz="1500" b="1" dirty="0">
                <a:solidFill>
                  <a:srgbClr val="FFFF00"/>
                </a:solidFill>
                <a:latin typeface="Calibri-Bold"/>
                <a:ea typeface="Times New Roman" panose="02020603050405020304" pitchFamily="18" charset="0"/>
                <a:cs typeface="Calibri-Bold"/>
              </a:rPr>
              <a:t> </a:t>
            </a:r>
            <a:r>
              <a:rPr lang="en-US" sz="1500" dirty="0">
                <a:solidFill>
                  <a:schemeClr val="bg1"/>
                </a:solidFill>
                <a:latin typeface="Calibri" panose="020F0502020204030204" pitchFamily="34" charset="0"/>
                <a:ea typeface="Times New Roman" panose="02020603050405020304" pitchFamily="18" charset="0"/>
                <a:cs typeface="Calibri" panose="020F0502020204030204" pitchFamily="34" charset="0"/>
              </a:rPr>
              <a:t>These messages can help users achieve their goals and increase their satisfaction with the app.</a:t>
            </a:r>
            <a:endParaRPr lang="en-US" sz="15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endParaRPr>
          </a:p>
          <a:p>
            <a:pPr marL="285750" indent="-285750">
              <a:lnSpc>
                <a:spcPct val="107000"/>
              </a:lnSpc>
              <a:spcAft>
                <a:spcPts val="140"/>
              </a:spcAft>
              <a:buFont typeface="Wingdings" panose="05000000000000000000" pitchFamily="2" charset="2"/>
              <a:buChar char="ü"/>
            </a:pPr>
            <a:r>
              <a:rPr lang="en-US" sz="1500" b="1" dirty="0" smtClean="0">
                <a:solidFill>
                  <a:srgbClr val="FFFF00"/>
                </a:solidFill>
                <a:latin typeface="Calibri-Bold"/>
                <a:ea typeface="Times New Roman" panose="02020603050405020304" pitchFamily="18" charset="0"/>
                <a:cs typeface="Calibri-Bold"/>
              </a:rPr>
              <a:t>Get </a:t>
            </a:r>
            <a:r>
              <a:rPr lang="en-US" sz="1500" b="1" dirty="0">
                <a:solidFill>
                  <a:srgbClr val="FFFF00"/>
                </a:solidFill>
                <a:latin typeface="Calibri-Bold"/>
                <a:ea typeface="Times New Roman" panose="02020603050405020304" pitchFamily="18" charset="0"/>
                <a:cs typeface="Calibri-Bold"/>
              </a:rPr>
              <a:t>personal with highly relevant content </a:t>
            </a:r>
            <a:r>
              <a:rPr lang="en-US" sz="1500" dirty="0">
                <a:solidFill>
                  <a:srgbClr val="FFFF00"/>
                </a:solidFill>
                <a:latin typeface="Calibri" panose="020F0502020204030204" pitchFamily="34" charset="0"/>
                <a:ea typeface="Times New Roman" panose="02020603050405020304" pitchFamily="18" charset="0"/>
                <a:cs typeface="Calibri" panose="020F0502020204030204" pitchFamily="34" charset="0"/>
              </a:rPr>
              <a:t>-</a:t>
            </a:r>
            <a:r>
              <a:rPr lang="en-US" sz="1500" b="1" dirty="0">
                <a:solidFill>
                  <a:srgbClr val="FFFF00"/>
                </a:solidFill>
                <a:latin typeface="Calibri-Bold"/>
                <a:ea typeface="Times New Roman" panose="02020603050405020304" pitchFamily="18" charset="0"/>
                <a:cs typeface="Calibri-Bold"/>
              </a:rPr>
              <a:t> </a:t>
            </a:r>
            <a:r>
              <a:rPr lang="en-US" sz="1500" dirty="0">
                <a:solidFill>
                  <a:schemeClr val="bg1"/>
                </a:solidFill>
                <a:latin typeface="Calibri" panose="020F0502020204030204" pitchFamily="34" charset="0"/>
                <a:ea typeface="Times New Roman" panose="02020603050405020304" pitchFamily="18" charset="0"/>
                <a:cs typeface="Calibri" panose="020F0502020204030204" pitchFamily="34" charset="0"/>
              </a:rPr>
              <a:t>In-app messages triggered by an event within the app can quadruple conversions. App users tend to expect a highly personalized experience, so delivering information that is relevant and timely can help to lead them to conversion.</a:t>
            </a:r>
            <a:endParaRPr lang="en-US" sz="15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endParaRPr>
          </a:p>
          <a:p>
            <a:pPr marL="285750" indent="-285750">
              <a:lnSpc>
                <a:spcPct val="107000"/>
              </a:lnSpc>
              <a:buFont typeface="Wingdings" panose="05000000000000000000" pitchFamily="2" charset="2"/>
              <a:buChar char="ü"/>
            </a:pPr>
            <a:r>
              <a:rPr lang="en-US" sz="1500" b="1" dirty="0" smtClean="0">
                <a:solidFill>
                  <a:srgbClr val="FFFF00"/>
                </a:solidFill>
                <a:latin typeface="Calibri-Bold"/>
                <a:ea typeface="Times New Roman" panose="02020603050405020304" pitchFamily="18" charset="0"/>
                <a:cs typeface="Calibri-Bold"/>
              </a:rPr>
              <a:t>Achieve </a:t>
            </a:r>
            <a:r>
              <a:rPr lang="en-US" sz="1500" b="1" dirty="0">
                <a:solidFill>
                  <a:srgbClr val="FFFF00"/>
                </a:solidFill>
                <a:latin typeface="Calibri-Bold"/>
                <a:ea typeface="Times New Roman" panose="02020603050405020304" pitchFamily="18" charset="0"/>
                <a:cs typeface="Calibri-Bold"/>
              </a:rPr>
              <a:t>Unparalleled Reach </a:t>
            </a:r>
            <a:r>
              <a:rPr lang="en-US" sz="1500" dirty="0">
                <a:solidFill>
                  <a:srgbClr val="FFFF00"/>
                </a:solidFill>
                <a:latin typeface="Calibri" panose="020F0502020204030204" pitchFamily="34" charset="0"/>
                <a:ea typeface="Times New Roman" panose="02020603050405020304" pitchFamily="18" charset="0"/>
                <a:cs typeface="Calibri" panose="020F0502020204030204" pitchFamily="34" charset="0"/>
              </a:rPr>
              <a:t>-</a:t>
            </a:r>
            <a:r>
              <a:rPr lang="en-US" sz="1500" b="1" dirty="0">
                <a:solidFill>
                  <a:srgbClr val="FFFF00"/>
                </a:solidFill>
                <a:latin typeface="Calibri-Bold"/>
                <a:ea typeface="Times New Roman" panose="02020603050405020304" pitchFamily="18" charset="0"/>
                <a:cs typeface="Calibri-Bold"/>
              </a:rPr>
              <a:t> </a:t>
            </a:r>
            <a:r>
              <a:rPr lang="en-US" sz="1500" dirty="0">
                <a:solidFill>
                  <a:schemeClr val="bg1"/>
                </a:solidFill>
                <a:latin typeface="Calibri" panose="020F0502020204030204" pitchFamily="34" charset="0"/>
                <a:ea typeface="Times New Roman" panose="02020603050405020304" pitchFamily="18" charset="0"/>
                <a:cs typeface="Calibri" panose="020F0502020204030204" pitchFamily="34" charset="0"/>
              </a:rPr>
              <a:t>Latest mobile engagement benchmarks reports</a:t>
            </a:r>
            <a:r>
              <a:rPr lang="en-US" sz="1500" b="1" dirty="0">
                <a:solidFill>
                  <a:schemeClr val="bg1"/>
                </a:solidFill>
                <a:latin typeface="Calibri-Bold"/>
                <a:ea typeface="Times New Roman" panose="02020603050405020304" pitchFamily="18" charset="0"/>
                <a:cs typeface="Calibri-Bold"/>
              </a:rPr>
              <a:t> </a:t>
            </a:r>
            <a:r>
              <a:rPr lang="en-US" sz="1500" dirty="0">
                <a:solidFill>
                  <a:schemeClr val="bg1"/>
                </a:solidFill>
                <a:latin typeface="Calibri" panose="020F0502020204030204" pitchFamily="34" charset="0"/>
                <a:ea typeface="Times New Roman" panose="02020603050405020304" pitchFamily="18" charset="0"/>
                <a:cs typeface="Calibri" panose="020F0502020204030204" pitchFamily="34" charset="0"/>
              </a:rPr>
              <a:t>found that high-performing message center content generates 8x the read rate alone, and when used in combination with a push notification, message center read rates more than double.</a:t>
            </a:r>
            <a:endParaRPr lang="en-US" sz="15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19" name="Picture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0179" y="6572348"/>
            <a:ext cx="491309" cy="226659"/>
          </a:xfrm>
          <a:prstGeom prst="rect">
            <a:avLst/>
          </a:prstGeom>
        </p:spPr>
      </p:pic>
      <p:sp>
        <p:nvSpPr>
          <p:cNvPr id="20" name="Right Triangle 19"/>
          <p:cNvSpPr/>
          <p:nvPr/>
        </p:nvSpPr>
        <p:spPr>
          <a:xfrm rot="16200000">
            <a:off x="11346689" y="6011224"/>
            <a:ext cx="902268" cy="80901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p:nvSpPr>
        <p:spPr>
          <a:xfrm>
            <a:off x="11775365" y="6540527"/>
            <a:ext cx="413890" cy="307777"/>
          </a:xfrm>
          <a:prstGeom prst="rect">
            <a:avLst/>
          </a:prstGeom>
        </p:spPr>
        <p:txBody>
          <a:bodyPr wrap="square">
            <a:spAutoFit/>
          </a:bodyPr>
          <a:lstStyle/>
          <a:p>
            <a:r>
              <a:rPr lang="en-US" sz="1400" b="1" dirty="0" smtClean="0">
                <a:solidFill>
                  <a:schemeClr val="tx1">
                    <a:lumMod val="85000"/>
                    <a:lumOff val="15000"/>
                  </a:schemeClr>
                </a:solidFill>
                <a:latin typeface="Roboto" panose="020B0604020202020204" charset="0"/>
                <a:ea typeface="Roboto" panose="020B0604020202020204" charset="0"/>
              </a:rPr>
              <a:t>14</a:t>
            </a:r>
            <a:endParaRPr lang="en-US" sz="1400" dirty="0">
              <a:solidFill>
                <a:schemeClr val="tx1">
                  <a:lumMod val="85000"/>
                  <a:lumOff val="15000"/>
                </a:schemeClr>
              </a:solidFill>
              <a:latin typeface="Roboto" panose="020B0604020202020204" charset="0"/>
              <a:ea typeface="Roboto" panose="020B0604020202020204" charset="0"/>
            </a:endParaRPr>
          </a:p>
        </p:txBody>
      </p:sp>
    </p:spTree>
    <p:extLst>
      <p:ext uri="{BB962C8B-B14F-4D97-AF65-F5344CB8AC3E}">
        <p14:creationId xmlns:p14="http://schemas.microsoft.com/office/powerpoint/2010/main" val="10888851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85" y="0"/>
            <a:ext cx="12144374" cy="6858000"/>
          </a:xfrm>
          <a:prstGeom prst="rect">
            <a:avLst/>
          </a:prstGeom>
        </p:spPr>
      </p:pic>
      <p:pic>
        <p:nvPicPr>
          <p:cNvPr id="33" name="Picture Placeholder 1" hidde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8" y="-6624"/>
            <a:ext cx="12159759" cy="6858000"/>
          </a:xfrm>
          <a:prstGeom prst="rect">
            <a:avLst/>
          </a:prstGeom>
        </p:spPr>
      </p:pic>
      <p:pic>
        <p:nvPicPr>
          <p:cNvPr id="37" name="Picture 36" hidden="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036" y="425430"/>
            <a:ext cx="11379279" cy="6425946"/>
          </a:xfrm>
          <a:prstGeom prst="rect">
            <a:avLst/>
          </a:prstGeom>
        </p:spPr>
      </p:pic>
      <p:pic>
        <p:nvPicPr>
          <p:cNvPr id="14" name="Picture 13" hidden="1"/>
          <p:cNvPicPr>
            <a:picLocks noChangeAspect="1"/>
          </p:cNvPicPr>
          <p:nvPr/>
        </p:nvPicPr>
        <p:blipFill>
          <a:blip r:embed="rId5"/>
          <a:stretch>
            <a:fillRect/>
          </a:stretch>
        </p:blipFill>
        <p:spPr>
          <a:xfrm>
            <a:off x="7381538" y="3723576"/>
            <a:ext cx="4687614" cy="2659639"/>
          </a:xfrm>
          <a:prstGeom prst="rect">
            <a:avLst/>
          </a:prstGeom>
          <a:effectLst>
            <a:outerShdw blurRad="50800" dist="38100" dir="8100000" algn="tr" rotWithShape="0">
              <a:prstClr val="black">
                <a:alpha val="40000"/>
              </a:prstClr>
            </a:outerShdw>
          </a:effectLst>
        </p:spPr>
      </p:pic>
      <p:sp>
        <p:nvSpPr>
          <p:cNvPr id="18" name="Rectangle 17"/>
          <p:cNvSpPr/>
          <p:nvPr/>
        </p:nvSpPr>
        <p:spPr>
          <a:xfrm>
            <a:off x="416534" y="165067"/>
            <a:ext cx="5663345" cy="707886"/>
          </a:xfrm>
          <a:prstGeom prst="rect">
            <a:avLst/>
          </a:prstGeom>
        </p:spPr>
        <p:txBody>
          <a:bodyPr wrap="none">
            <a:spAutoFit/>
          </a:bodyPr>
          <a:lstStyle/>
          <a:p>
            <a:r>
              <a:rPr lang="en-US" sz="4000" b="1" dirty="0">
                <a:solidFill>
                  <a:schemeClr val="bg1"/>
                </a:solidFill>
              </a:rPr>
              <a:t>Use Case 3: Braze’s Power</a:t>
            </a:r>
            <a:endParaRPr lang="en-US" sz="4000" dirty="0">
              <a:solidFill>
                <a:schemeClr val="bg1"/>
              </a:solidFill>
            </a:endParaRPr>
          </a:p>
        </p:txBody>
      </p:sp>
      <p:sp>
        <p:nvSpPr>
          <p:cNvPr id="22" name="Rectangle 21"/>
          <p:cNvSpPr/>
          <p:nvPr/>
        </p:nvSpPr>
        <p:spPr>
          <a:xfrm>
            <a:off x="462590" y="995813"/>
            <a:ext cx="10303734" cy="584775"/>
          </a:xfrm>
          <a:prstGeom prst="rect">
            <a:avLst/>
          </a:prstGeom>
        </p:spPr>
        <p:txBody>
          <a:bodyPr wrap="square">
            <a:spAutoFit/>
          </a:bodyPr>
          <a:lstStyle/>
          <a:p>
            <a:r>
              <a:rPr lang="en-US" sz="1600" dirty="0">
                <a:solidFill>
                  <a:schemeClr val="bg1"/>
                </a:solidFill>
              </a:rPr>
              <a:t>Braze’s strategy is all about interaction &amp; personalization. Our platform can help create an in-app messaging strategy that’s rooted in your user behaviors and analytics data. </a:t>
            </a:r>
          </a:p>
        </p:txBody>
      </p:sp>
      <p:sp>
        <p:nvSpPr>
          <p:cNvPr id="3" name="Rectangle 2"/>
          <p:cNvSpPr/>
          <p:nvPr/>
        </p:nvSpPr>
        <p:spPr>
          <a:xfrm>
            <a:off x="462589" y="1786100"/>
            <a:ext cx="7550701" cy="3785652"/>
          </a:xfrm>
          <a:prstGeom prst="rect">
            <a:avLst/>
          </a:prstGeom>
        </p:spPr>
        <p:txBody>
          <a:bodyPr wrap="square">
            <a:spAutoFit/>
          </a:bodyPr>
          <a:lstStyle/>
          <a:p>
            <a:pPr marL="285750" indent="-285750" algn="just">
              <a:lnSpc>
                <a:spcPts val="1900"/>
              </a:lnSpc>
              <a:spcAft>
                <a:spcPts val="1065"/>
              </a:spcAft>
              <a:buFont typeface="Wingdings" panose="05000000000000000000" pitchFamily="2" charset="2"/>
              <a:buChar char="ü"/>
            </a:pPr>
            <a:r>
              <a:rPr lang="en-US" sz="1500" b="1" dirty="0" smtClean="0">
                <a:solidFill>
                  <a:srgbClr val="FFFF00"/>
                </a:solidFill>
                <a:latin typeface="Arial-BoldMT"/>
                <a:ea typeface="Times New Roman" panose="02020603050405020304" pitchFamily="18" charset="0"/>
                <a:cs typeface="Arial-BoldMT"/>
              </a:rPr>
              <a:t>Support </a:t>
            </a:r>
            <a:r>
              <a:rPr lang="en-US" sz="1500" b="1" dirty="0">
                <a:solidFill>
                  <a:srgbClr val="FFFF00"/>
                </a:solidFill>
                <a:latin typeface="Arial-BoldMT"/>
                <a:ea typeface="Times New Roman" panose="02020603050405020304" pitchFamily="18" charset="0"/>
                <a:cs typeface="Arial-BoldMT"/>
              </a:rPr>
              <a:t>An Overall Multichannel Messaging Strategy</a:t>
            </a:r>
            <a:r>
              <a:rPr lang="en-US" sz="1500" dirty="0">
                <a:solidFill>
                  <a:srgbClr val="FFFF00"/>
                </a:solidFill>
                <a:latin typeface="ArialMT"/>
                <a:ea typeface="Times New Roman" panose="02020603050405020304" pitchFamily="18" charset="0"/>
                <a:cs typeface="ArialMT"/>
              </a:rPr>
              <a:t>: </a:t>
            </a:r>
            <a:r>
              <a:rPr lang="en-US" sz="1500" dirty="0">
                <a:solidFill>
                  <a:schemeClr val="bg1"/>
                </a:solidFill>
                <a:latin typeface="ArialMT"/>
                <a:ea typeface="Times New Roman" panose="02020603050405020304" pitchFamily="18" charset="0"/>
                <a:cs typeface="ArialMT"/>
              </a:rPr>
              <a:t>When you think </a:t>
            </a:r>
            <a:r>
              <a:rPr lang="en-US" sz="1500" dirty="0" err="1">
                <a:solidFill>
                  <a:schemeClr val="bg1"/>
                </a:solidFill>
                <a:latin typeface="ArialMT"/>
                <a:ea typeface="Times New Roman" panose="02020603050405020304" pitchFamily="18" charset="0"/>
                <a:cs typeface="ArialMT"/>
              </a:rPr>
              <a:t>omnichannel</a:t>
            </a:r>
            <a:r>
              <a:rPr lang="en-US" sz="1500" dirty="0">
                <a:solidFill>
                  <a:schemeClr val="bg1"/>
                </a:solidFill>
                <a:latin typeface="ArialMT"/>
                <a:ea typeface="Times New Roman" panose="02020603050405020304" pitchFamily="18" charset="0"/>
                <a:cs typeface="ArialMT"/>
              </a:rPr>
              <a:t>, remember this type of message is your secret weapon. Push notifications can be turned off and email lists can be unsubscribed from, but in-app messages will be seen, and likely engaged with, as long as you have active users routinely opening up your app or visiting your website.</a:t>
            </a:r>
            <a:endParaRPr lang="en-US" sz="15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endParaRPr>
          </a:p>
          <a:p>
            <a:pPr marL="285750" indent="-285750" algn="just">
              <a:lnSpc>
                <a:spcPts val="1900"/>
              </a:lnSpc>
              <a:spcAft>
                <a:spcPts val="1065"/>
              </a:spcAft>
              <a:buFont typeface="Wingdings" panose="05000000000000000000" pitchFamily="2" charset="2"/>
              <a:buChar char="ü"/>
            </a:pPr>
            <a:r>
              <a:rPr lang="en-US" sz="1500" b="1" dirty="0" smtClean="0">
                <a:solidFill>
                  <a:srgbClr val="FFFF00"/>
                </a:solidFill>
                <a:latin typeface="Arial-BoldMT"/>
                <a:ea typeface="Times New Roman" panose="02020603050405020304" pitchFamily="18" charset="0"/>
                <a:cs typeface="Arial-BoldMT"/>
              </a:rPr>
              <a:t>Act </a:t>
            </a:r>
            <a:r>
              <a:rPr lang="en-US" sz="1500" b="1" dirty="0">
                <a:solidFill>
                  <a:srgbClr val="FFFF00"/>
                </a:solidFill>
                <a:latin typeface="Arial-BoldMT"/>
                <a:ea typeface="Times New Roman" panose="02020603050405020304" pitchFamily="18" charset="0"/>
                <a:cs typeface="Arial-BoldMT"/>
              </a:rPr>
              <a:t>As The Personalized Storefront Window For Your Digital Enterprise</a:t>
            </a:r>
            <a:r>
              <a:rPr lang="en-US" sz="1500" dirty="0">
                <a:solidFill>
                  <a:srgbClr val="FFFF00"/>
                </a:solidFill>
                <a:latin typeface="ArialMT"/>
                <a:ea typeface="Times New Roman" panose="02020603050405020304" pitchFamily="18" charset="0"/>
                <a:cs typeface="ArialMT"/>
              </a:rPr>
              <a:t>:</a:t>
            </a:r>
            <a:r>
              <a:rPr lang="en-US" sz="1500" dirty="0">
                <a:solidFill>
                  <a:schemeClr val="bg1"/>
                </a:solidFill>
                <a:latin typeface="ArialMT"/>
                <a:ea typeface="Times New Roman" panose="02020603050405020304" pitchFamily="18" charset="0"/>
                <a:cs typeface="ArialMT"/>
              </a:rPr>
              <a:t> What’s the number one thing you want your customers to know, or the number one action you want them to take, when they visit your digital storefront (your app or website)? Use in-app and in-browser messages to share this information or call to action.</a:t>
            </a:r>
            <a:endParaRPr lang="en-US" sz="1500" dirty="0">
              <a:solidFill>
                <a:schemeClr val="bg1"/>
              </a:solidFill>
              <a:latin typeface="Calibri" panose="020F0502020204030204" pitchFamily="34" charset="0"/>
              <a:ea typeface="Times New Roman" panose="02020603050405020304" pitchFamily="18" charset="0"/>
              <a:cs typeface="Times New Roman" panose="02020603050405020304" pitchFamily="18" charset="0"/>
            </a:endParaRPr>
          </a:p>
          <a:p>
            <a:pPr marL="285750" indent="-285750" algn="just">
              <a:lnSpc>
                <a:spcPts val="1900"/>
              </a:lnSpc>
              <a:spcAft>
                <a:spcPts val="1065"/>
              </a:spcAft>
              <a:buFont typeface="Wingdings" panose="05000000000000000000" pitchFamily="2" charset="2"/>
              <a:buChar char="ü"/>
            </a:pPr>
            <a:r>
              <a:rPr lang="en-US" sz="1500" b="1" dirty="0" smtClean="0">
                <a:solidFill>
                  <a:srgbClr val="FFFF00"/>
                </a:solidFill>
                <a:latin typeface="Arial-BoldMT"/>
                <a:ea typeface="Times New Roman" panose="02020603050405020304" pitchFamily="18" charset="0"/>
                <a:cs typeface="Arial-BoldMT"/>
              </a:rPr>
              <a:t>Successfully </a:t>
            </a:r>
            <a:r>
              <a:rPr lang="en-US" sz="1500" b="1" dirty="0">
                <a:solidFill>
                  <a:srgbClr val="FFFF00"/>
                </a:solidFill>
                <a:latin typeface="Arial-BoldMT"/>
                <a:ea typeface="Times New Roman" panose="02020603050405020304" pitchFamily="18" charset="0"/>
                <a:cs typeface="Arial-BoldMT"/>
              </a:rPr>
              <a:t>Onboard Customers</a:t>
            </a:r>
            <a:r>
              <a:rPr lang="en-US" sz="1500" dirty="0">
                <a:solidFill>
                  <a:srgbClr val="FFFF00"/>
                </a:solidFill>
                <a:latin typeface="ArialMT"/>
                <a:ea typeface="Times New Roman" panose="02020603050405020304" pitchFamily="18" charset="0"/>
                <a:cs typeface="ArialMT"/>
              </a:rPr>
              <a:t>:</a:t>
            </a:r>
            <a:r>
              <a:rPr lang="en-US" sz="1500" dirty="0">
                <a:solidFill>
                  <a:schemeClr val="bg1"/>
                </a:solidFill>
                <a:latin typeface="ArialMT"/>
                <a:ea typeface="Times New Roman" panose="02020603050405020304" pitchFamily="18" charset="0"/>
                <a:cs typeface="ArialMT"/>
              </a:rPr>
              <a:t> When welcoming new app users or website visitors, use in-app messages to convert customers to the next step in the process, such as creating an account, watching help materials, getting started using the app, or receiving push notifications.</a:t>
            </a:r>
            <a:endParaRPr lang="en-US" sz="15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50387" y="1400562"/>
            <a:ext cx="2322638" cy="4773560"/>
          </a:xfrm>
          <a:prstGeom prst="rect">
            <a:avLst/>
          </a:prstGeom>
        </p:spPr>
      </p:pic>
      <p:sp>
        <p:nvSpPr>
          <p:cNvPr id="11" name="Rectangle 10"/>
          <p:cNvSpPr/>
          <p:nvPr/>
        </p:nvSpPr>
        <p:spPr>
          <a:xfrm rot="16200000">
            <a:off x="8116340" y="2368761"/>
            <a:ext cx="1508746" cy="307777"/>
          </a:xfrm>
          <a:prstGeom prst="rect">
            <a:avLst/>
          </a:prstGeom>
        </p:spPr>
        <p:txBody>
          <a:bodyPr wrap="none">
            <a:spAutoFit/>
          </a:bodyPr>
          <a:lstStyle/>
          <a:p>
            <a:r>
              <a:rPr lang="en-US" sz="1400" dirty="0" smtClean="0">
                <a:solidFill>
                  <a:srgbClr val="FFFF00"/>
                </a:solidFill>
                <a:latin typeface="ArialMT"/>
                <a:ea typeface="Times New Roman" panose="02020603050405020304" pitchFamily="18" charset="0"/>
                <a:cs typeface="ArialMT"/>
              </a:rPr>
              <a:t>Short and Sweet</a:t>
            </a:r>
            <a:endParaRPr lang="en-US" sz="1400" dirty="0">
              <a:solidFill>
                <a:srgbClr val="FFFF00"/>
              </a:solidFill>
            </a:endParaRPr>
          </a:p>
        </p:txBody>
      </p:sp>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0179" y="6572348"/>
            <a:ext cx="491309" cy="226659"/>
          </a:xfrm>
          <a:prstGeom prst="rect">
            <a:avLst/>
          </a:prstGeom>
        </p:spPr>
      </p:pic>
      <p:sp>
        <p:nvSpPr>
          <p:cNvPr id="27" name="Right Triangle 26"/>
          <p:cNvSpPr/>
          <p:nvPr/>
        </p:nvSpPr>
        <p:spPr>
          <a:xfrm rot="16200000">
            <a:off x="11346689" y="6011224"/>
            <a:ext cx="902268" cy="80901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p:cNvSpPr/>
          <p:nvPr/>
        </p:nvSpPr>
        <p:spPr>
          <a:xfrm>
            <a:off x="11775365" y="6540527"/>
            <a:ext cx="413890" cy="307777"/>
          </a:xfrm>
          <a:prstGeom prst="rect">
            <a:avLst/>
          </a:prstGeom>
        </p:spPr>
        <p:txBody>
          <a:bodyPr wrap="square">
            <a:spAutoFit/>
          </a:bodyPr>
          <a:lstStyle/>
          <a:p>
            <a:r>
              <a:rPr lang="en-US" sz="1400" b="1" dirty="0" smtClean="0">
                <a:solidFill>
                  <a:schemeClr val="tx1">
                    <a:lumMod val="85000"/>
                    <a:lumOff val="15000"/>
                  </a:schemeClr>
                </a:solidFill>
                <a:latin typeface="Roboto" panose="020B0604020202020204" charset="0"/>
                <a:ea typeface="Roboto" panose="020B0604020202020204" charset="0"/>
              </a:rPr>
              <a:t>15</a:t>
            </a:r>
            <a:endParaRPr lang="en-US" sz="1400" dirty="0">
              <a:solidFill>
                <a:schemeClr val="tx1">
                  <a:lumMod val="85000"/>
                  <a:lumOff val="15000"/>
                </a:schemeClr>
              </a:solidFill>
              <a:latin typeface="Roboto" panose="020B0604020202020204" charset="0"/>
              <a:ea typeface="Roboto" panose="020B0604020202020204" charset="0"/>
            </a:endParaRPr>
          </a:p>
        </p:txBody>
      </p:sp>
      <p:cxnSp>
        <p:nvCxnSpPr>
          <p:cNvPr id="36" name="Straight Connector 35"/>
          <p:cNvCxnSpPr/>
          <p:nvPr/>
        </p:nvCxnSpPr>
        <p:spPr>
          <a:xfrm>
            <a:off x="8976132" y="2200437"/>
            <a:ext cx="284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860421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85" y="0"/>
            <a:ext cx="12144374" cy="6858000"/>
          </a:xfrm>
          <a:prstGeom prst="rect">
            <a:avLst/>
          </a:prstGeom>
        </p:spPr>
      </p:pic>
      <p:pic>
        <p:nvPicPr>
          <p:cNvPr id="33" name="Picture Placeholder 1" hidde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8" y="-6624"/>
            <a:ext cx="12159759" cy="6858000"/>
          </a:xfrm>
          <a:prstGeom prst="rect">
            <a:avLst/>
          </a:prstGeom>
        </p:spPr>
      </p:pic>
      <p:pic>
        <p:nvPicPr>
          <p:cNvPr id="37" name="Picture 36" hidden="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036" y="425430"/>
            <a:ext cx="11379279" cy="6425946"/>
          </a:xfrm>
          <a:prstGeom prst="rect">
            <a:avLst/>
          </a:prstGeom>
        </p:spPr>
      </p:pic>
      <p:pic>
        <p:nvPicPr>
          <p:cNvPr id="14" name="Picture 13" hidden="1"/>
          <p:cNvPicPr>
            <a:picLocks noChangeAspect="1"/>
          </p:cNvPicPr>
          <p:nvPr/>
        </p:nvPicPr>
        <p:blipFill>
          <a:blip r:embed="rId5"/>
          <a:stretch>
            <a:fillRect/>
          </a:stretch>
        </p:blipFill>
        <p:spPr>
          <a:xfrm>
            <a:off x="7381538" y="3723576"/>
            <a:ext cx="4687614" cy="2659639"/>
          </a:xfrm>
          <a:prstGeom prst="rect">
            <a:avLst/>
          </a:prstGeom>
          <a:effectLst>
            <a:outerShdw blurRad="50800" dist="38100" dir="8100000" algn="tr" rotWithShape="0">
              <a:prstClr val="black">
                <a:alpha val="40000"/>
              </a:prstClr>
            </a:outerShdw>
          </a:effectLst>
        </p:spPr>
      </p:pic>
      <p:sp>
        <p:nvSpPr>
          <p:cNvPr id="3" name="Rectangle 2"/>
          <p:cNvSpPr/>
          <p:nvPr/>
        </p:nvSpPr>
        <p:spPr>
          <a:xfrm>
            <a:off x="462589" y="1215835"/>
            <a:ext cx="7481876" cy="1708160"/>
          </a:xfrm>
          <a:prstGeom prst="rect">
            <a:avLst/>
          </a:prstGeom>
        </p:spPr>
        <p:txBody>
          <a:bodyPr wrap="square">
            <a:spAutoFit/>
          </a:bodyPr>
          <a:lstStyle/>
          <a:p>
            <a:pPr marL="285750" indent="-285750" algn="just">
              <a:buFont typeface="Wingdings" panose="05000000000000000000" pitchFamily="2" charset="2"/>
              <a:buChar char="ü"/>
            </a:pPr>
            <a:r>
              <a:rPr lang="en-US" sz="1500" b="1" dirty="0" smtClean="0">
                <a:solidFill>
                  <a:srgbClr val="FFFF00"/>
                </a:solidFill>
              </a:rPr>
              <a:t>Help </a:t>
            </a:r>
            <a:r>
              <a:rPr lang="en-US" sz="1500" b="1" dirty="0">
                <a:solidFill>
                  <a:srgbClr val="FFFF00"/>
                </a:solidFill>
              </a:rPr>
              <a:t>Retain And Share Important Updates With Lapsing Customers</a:t>
            </a:r>
            <a:r>
              <a:rPr lang="en-US" sz="1500" dirty="0">
                <a:solidFill>
                  <a:srgbClr val="FFFF00"/>
                </a:solidFill>
              </a:rPr>
              <a:t>: </a:t>
            </a:r>
            <a:r>
              <a:rPr lang="en-US" sz="1500" dirty="0">
                <a:solidFill>
                  <a:schemeClr val="bg1"/>
                </a:solidFill>
              </a:rPr>
              <a:t>Perhaps it’s been a while since a customer responded to email or push notifications. In-app messages, which are seen by everyone actively using the app, can be a great way to re-target individuals who have opted out of or aren’t engaging with other messaging types</a:t>
            </a:r>
            <a:r>
              <a:rPr lang="en-US" sz="1500" dirty="0" smtClean="0">
                <a:solidFill>
                  <a:schemeClr val="bg1"/>
                </a:solidFill>
              </a:rPr>
              <a:t>.</a:t>
            </a:r>
          </a:p>
          <a:p>
            <a:pPr marL="285750" indent="-285750" algn="just">
              <a:buFont typeface="Wingdings" panose="05000000000000000000" pitchFamily="2" charset="2"/>
              <a:buChar char="ü"/>
            </a:pPr>
            <a:endParaRPr lang="en-US" sz="1500" dirty="0">
              <a:solidFill>
                <a:srgbClr val="FFFF00"/>
              </a:solidFill>
            </a:endParaRPr>
          </a:p>
          <a:p>
            <a:pPr marL="285750" indent="-285750" algn="just">
              <a:buFont typeface="Wingdings" panose="05000000000000000000" pitchFamily="2" charset="2"/>
              <a:buChar char="ü"/>
            </a:pPr>
            <a:r>
              <a:rPr lang="en-US" sz="1500" b="1" dirty="0" smtClean="0">
                <a:solidFill>
                  <a:srgbClr val="FFFF00"/>
                </a:solidFill>
              </a:rPr>
              <a:t>Engage </a:t>
            </a:r>
            <a:r>
              <a:rPr lang="en-US" sz="1500" b="1" dirty="0">
                <a:solidFill>
                  <a:srgbClr val="FFFF00"/>
                </a:solidFill>
              </a:rPr>
              <a:t>Active And Loyal Customers</a:t>
            </a:r>
            <a:r>
              <a:rPr lang="en-US" sz="1500" dirty="0">
                <a:solidFill>
                  <a:srgbClr val="FFFF00"/>
                </a:solidFill>
              </a:rPr>
              <a:t>: </a:t>
            </a:r>
            <a:r>
              <a:rPr lang="en-US" sz="1500" dirty="0">
                <a:solidFill>
                  <a:schemeClr val="bg1"/>
                </a:solidFill>
              </a:rPr>
              <a:t>As you work toward developing long-term relationships and customer loyalty, in-app messaging can be a great asset.</a:t>
            </a:r>
          </a:p>
        </p:txBody>
      </p:sp>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000317" y="571828"/>
            <a:ext cx="2552586" cy="5246158"/>
          </a:xfrm>
          <a:prstGeom prst="rect">
            <a:avLst/>
          </a:prstGeom>
        </p:spPr>
      </p:pic>
      <p:sp>
        <p:nvSpPr>
          <p:cNvPr id="11" name="Rectangle 10"/>
          <p:cNvSpPr/>
          <p:nvPr/>
        </p:nvSpPr>
        <p:spPr>
          <a:xfrm rot="16200000">
            <a:off x="8026667" y="3841609"/>
            <a:ext cx="1369286" cy="307777"/>
          </a:xfrm>
          <a:prstGeom prst="rect">
            <a:avLst/>
          </a:prstGeom>
        </p:spPr>
        <p:txBody>
          <a:bodyPr wrap="none">
            <a:spAutoFit/>
          </a:bodyPr>
          <a:lstStyle/>
          <a:p>
            <a:r>
              <a:rPr lang="en-US" sz="1400" dirty="0" smtClean="0">
                <a:solidFill>
                  <a:srgbClr val="FFFF00"/>
                </a:solidFill>
                <a:latin typeface="ArialMT"/>
                <a:ea typeface="Times New Roman" panose="02020603050405020304" pitchFamily="18" charset="0"/>
                <a:cs typeface="ArialMT"/>
              </a:rPr>
              <a:t>Deep and Rich</a:t>
            </a:r>
            <a:endParaRPr lang="en-US" sz="1400" dirty="0">
              <a:solidFill>
                <a:srgbClr val="FFFF00"/>
              </a:solidFill>
            </a:endParaRPr>
          </a:p>
        </p:txBody>
      </p:sp>
      <p:sp>
        <p:nvSpPr>
          <p:cNvPr id="2" name="Rectangle 1"/>
          <p:cNvSpPr/>
          <p:nvPr/>
        </p:nvSpPr>
        <p:spPr>
          <a:xfrm>
            <a:off x="590284" y="3533577"/>
            <a:ext cx="7337051" cy="1502976"/>
          </a:xfrm>
          <a:prstGeom prst="rect">
            <a:avLst/>
          </a:prstGeom>
        </p:spPr>
        <p:txBody>
          <a:bodyPr wrap="square">
            <a:spAutoFit/>
          </a:bodyPr>
          <a:lstStyle/>
          <a:p>
            <a:pPr algn="just">
              <a:lnSpc>
                <a:spcPts val="2200"/>
              </a:lnSpc>
              <a:spcAft>
                <a:spcPts val="3065"/>
              </a:spcAft>
            </a:pPr>
            <a:r>
              <a:rPr lang="en-US" sz="1400" b="1" i="1" dirty="0">
                <a:solidFill>
                  <a:srgbClr val="FFFF00"/>
                </a:solidFill>
                <a:latin typeface="Arial-ItalicMT"/>
                <a:ea typeface="Times New Roman" panose="02020603050405020304" pitchFamily="18" charset="0"/>
                <a:cs typeface="Arial-ItalicMT"/>
              </a:rPr>
              <a:t>Success Story: </a:t>
            </a:r>
            <a:r>
              <a:rPr lang="en-US" sz="1400" i="1" dirty="0">
                <a:solidFill>
                  <a:schemeClr val="bg1"/>
                </a:solidFill>
                <a:latin typeface="Arial-ItalicMT"/>
                <a:ea typeface="Times New Roman" panose="02020603050405020304" pitchFamily="18" charset="0"/>
                <a:cs typeface="Arial-ItalicMT"/>
              </a:rPr>
              <a:t>Rakuten's audience base involves a wide range of different segments, personas, experiences, and spots on the lifecycle and customer journey. Braze allows Rakuten to target down to the individual member with personalized content in the moment. </a:t>
            </a:r>
            <a:r>
              <a:rPr lang="en-US" sz="1400" i="1" dirty="0" smtClean="0">
                <a:solidFill>
                  <a:schemeClr val="bg1"/>
                </a:solidFill>
                <a:latin typeface="Arial-ItalicMT"/>
                <a:ea typeface="Times New Roman" panose="02020603050405020304" pitchFamily="18" charset="0"/>
                <a:cs typeface="Arial-ItalicMT"/>
              </a:rPr>
              <a:t>50</a:t>
            </a:r>
            <a:r>
              <a:rPr lang="en-US" sz="1400" i="1" dirty="0">
                <a:solidFill>
                  <a:schemeClr val="bg1"/>
                </a:solidFill>
                <a:latin typeface="Arial-ItalicMT"/>
                <a:ea typeface="Times New Roman" panose="02020603050405020304" pitchFamily="18" charset="0"/>
                <a:cs typeface="Arial-ItalicMT"/>
              </a:rPr>
              <a:t>% YOY GROWTH ON APP-EXCLUSIVE DAYS FEATURING HIGHER CASH BACK WITH MERCHANT PARTNERS</a:t>
            </a:r>
            <a:endParaRPr lang="en-US" sz="14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17" name="Picture 1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0179" y="6572348"/>
            <a:ext cx="491309" cy="226659"/>
          </a:xfrm>
          <a:prstGeom prst="rect">
            <a:avLst/>
          </a:prstGeom>
        </p:spPr>
      </p:pic>
      <p:sp>
        <p:nvSpPr>
          <p:cNvPr id="19" name="Right Triangle 18"/>
          <p:cNvSpPr/>
          <p:nvPr/>
        </p:nvSpPr>
        <p:spPr>
          <a:xfrm rot="16200000">
            <a:off x="11346689" y="6011224"/>
            <a:ext cx="902268" cy="80901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a:xfrm>
            <a:off x="11775365" y="6540527"/>
            <a:ext cx="413890" cy="307777"/>
          </a:xfrm>
          <a:prstGeom prst="rect">
            <a:avLst/>
          </a:prstGeom>
        </p:spPr>
        <p:txBody>
          <a:bodyPr wrap="square">
            <a:spAutoFit/>
          </a:bodyPr>
          <a:lstStyle/>
          <a:p>
            <a:r>
              <a:rPr lang="en-US" sz="1400" b="1" dirty="0" smtClean="0">
                <a:solidFill>
                  <a:schemeClr val="tx1">
                    <a:lumMod val="85000"/>
                    <a:lumOff val="15000"/>
                  </a:schemeClr>
                </a:solidFill>
                <a:latin typeface="Roboto" panose="020B0604020202020204" charset="0"/>
                <a:ea typeface="Roboto" panose="020B0604020202020204" charset="0"/>
              </a:rPr>
              <a:t>15</a:t>
            </a:r>
            <a:endParaRPr lang="en-US" sz="1400" dirty="0">
              <a:solidFill>
                <a:schemeClr val="tx1">
                  <a:lumMod val="85000"/>
                  <a:lumOff val="15000"/>
                </a:schemeClr>
              </a:solidFill>
              <a:latin typeface="Roboto" panose="020B0604020202020204" charset="0"/>
              <a:ea typeface="Roboto" panose="020B0604020202020204" charset="0"/>
            </a:endParaRPr>
          </a:p>
        </p:txBody>
      </p:sp>
      <p:cxnSp>
        <p:nvCxnSpPr>
          <p:cNvPr id="24" name="Straight Connector 23"/>
          <p:cNvCxnSpPr/>
          <p:nvPr/>
        </p:nvCxnSpPr>
        <p:spPr>
          <a:xfrm>
            <a:off x="8839940" y="3824958"/>
            <a:ext cx="28460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0898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58" y="11513"/>
            <a:ext cx="12144374" cy="6857999"/>
          </a:xfrm>
          <a:prstGeom prst="rect">
            <a:avLst/>
          </a:prstGeom>
        </p:spPr>
      </p:pic>
      <p:pic>
        <p:nvPicPr>
          <p:cNvPr id="33" name="Picture Placeholder 1" hidde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8" y="-6624"/>
            <a:ext cx="12159759" cy="6858000"/>
          </a:xfrm>
          <a:prstGeom prst="rect">
            <a:avLst/>
          </a:prstGeom>
        </p:spPr>
      </p:pic>
      <p:pic>
        <p:nvPicPr>
          <p:cNvPr id="37" name="Picture 36" hidden="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036" y="425430"/>
            <a:ext cx="11379279" cy="6425946"/>
          </a:xfrm>
          <a:prstGeom prst="rect">
            <a:avLst/>
          </a:prstGeom>
        </p:spPr>
      </p:pic>
      <p:pic>
        <p:nvPicPr>
          <p:cNvPr id="14" name="Picture 13" hidden="1"/>
          <p:cNvPicPr>
            <a:picLocks noChangeAspect="1"/>
          </p:cNvPicPr>
          <p:nvPr/>
        </p:nvPicPr>
        <p:blipFill>
          <a:blip r:embed="rId5"/>
          <a:stretch>
            <a:fillRect/>
          </a:stretch>
        </p:blipFill>
        <p:spPr>
          <a:xfrm>
            <a:off x="7381538" y="3723576"/>
            <a:ext cx="4687614" cy="2659639"/>
          </a:xfrm>
          <a:prstGeom prst="rect">
            <a:avLst/>
          </a:prstGeom>
          <a:effectLst>
            <a:outerShdw blurRad="50800" dist="38100" dir="8100000" algn="tr" rotWithShape="0">
              <a:prstClr val="black">
                <a:alpha val="40000"/>
              </a:prstClr>
            </a:outerShdw>
          </a:effectLst>
        </p:spPr>
      </p:pic>
      <p:sp>
        <p:nvSpPr>
          <p:cNvPr id="18" name="Rectangle 17"/>
          <p:cNvSpPr/>
          <p:nvPr/>
        </p:nvSpPr>
        <p:spPr>
          <a:xfrm>
            <a:off x="416534" y="203979"/>
            <a:ext cx="3323987" cy="1569660"/>
          </a:xfrm>
          <a:prstGeom prst="rect">
            <a:avLst/>
          </a:prstGeom>
        </p:spPr>
        <p:txBody>
          <a:bodyPr wrap="none">
            <a:spAutoFit/>
          </a:bodyPr>
          <a:lstStyle/>
          <a:p>
            <a:r>
              <a:rPr lang="en-US" sz="3200" b="1" dirty="0">
                <a:solidFill>
                  <a:schemeClr val="bg1"/>
                </a:solidFill>
              </a:rPr>
              <a:t>Optimization &amp; AI </a:t>
            </a:r>
            <a:endParaRPr lang="en-US" sz="3200" b="1" dirty="0">
              <a:solidFill>
                <a:schemeClr val="bg1"/>
              </a:solidFill>
            </a:endParaRPr>
          </a:p>
          <a:p>
            <a:r>
              <a:rPr lang="en-US" sz="3200" b="1" dirty="0">
                <a:solidFill>
                  <a:schemeClr val="bg1"/>
                </a:solidFill>
              </a:rPr>
              <a:t/>
            </a:r>
            <a:br>
              <a:rPr lang="en-US" sz="3200" b="1" dirty="0">
                <a:solidFill>
                  <a:schemeClr val="bg1"/>
                </a:solidFill>
              </a:rPr>
            </a:br>
            <a:endParaRPr lang="en-US" sz="3200" b="1" dirty="0">
              <a:solidFill>
                <a:schemeClr val="bg1"/>
              </a:solidFill>
            </a:endParaRPr>
          </a:p>
        </p:txBody>
      </p:sp>
      <p:sp>
        <p:nvSpPr>
          <p:cNvPr id="23" name="Rectangle 22"/>
          <p:cNvSpPr/>
          <p:nvPr/>
        </p:nvSpPr>
        <p:spPr>
          <a:xfrm>
            <a:off x="759149" y="1329772"/>
            <a:ext cx="5320729" cy="545595"/>
          </a:xfrm>
          <a:prstGeom prst="rect">
            <a:avLst/>
          </a:prstGeom>
          <a:ln>
            <a:noFill/>
          </a:ln>
        </p:spPr>
        <p:txBody>
          <a:bodyPr wrap="square">
            <a:noAutofit/>
          </a:bodyPr>
          <a:lstStyle/>
          <a:p>
            <a:r>
              <a:rPr lang="en-US" sz="1600" b="1" dirty="0">
                <a:solidFill>
                  <a:schemeClr val="bg1"/>
                </a:solidFill>
              </a:rPr>
              <a:t>Clear next steps! Comprehensive reports and summaries</a:t>
            </a:r>
            <a:endParaRPr lang="en" sz="1600" b="1" i="1" dirty="0" smtClean="0">
              <a:solidFill>
                <a:schemeClr val="bg1"/>
              </a:solidFill>
            </a:endParaRPr>
          </a:p>
        </p:txBody>
      </p:sp>
      <p:sp>
        <p:nvSpPr>
          <p:cNvPr id="24" name="Right Arrow 23"/>
          <p:cNvSpPr/>
          <p:nvPr/>
        </p:nvSpPr>
        <p:spPr>
          <a:xfrm>
            <a:off x="591934" y="1403393"/>
            <a:ext cx="212066" cy="191668"/>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66945" y="1076030"/>
            <a:ext cx="5926369" cy="3814000"/>
          </a:xfrm>
          <a:prstGeom prst="rect">
            <a:avLst/>
          </a:prstGeom>
          <a:effectLst>
            <a:outerShdw blurRad="50800" dist="38100" dir="8100000" algn="tr" rotWithShape="0">
              <a:prstClr val="black">
                <a:alpha val="40000"/>
              </a:prstClr>
            </a:outerShdw>
          </a:effectLst>
        </p:spPr>
      </p:pic>
      <p:sp>
        <p:nvSpPr>
          <p:cNvPr id="2" name="Rectangle 1"/>
          <p:cNvSpPr/>
          <p:nvPr/>
        </p:nvSpPr>
        <p:spPr>
          <a:xfrm>
            <a:off x="488155" y="1735390"/>
            <a:ext cx="5474900" cy="954107"/>
          </a:xfrm>
          <a:prstGeom prst="rect">
            <a:avLst/>
          </a:prstGeom>
        </p:spPr>
        <p:txBody>
          <a:bodyPr wrap="square">
            <a:spAutoFit/>
          </a:bodyPr>
          <a:lstStyle/>
          <a:p>
            <a:pPr marL="285750" indent="-285750">
              <a:buFont typeface="Wingdings" panose="05000000000000000000" pitchFamily="2" charset="2"/>
              <a:buChar char="ü"/>
            </a:pPr>
            <a:r>
              <a:rPr lang="en-US" sz="1400" dirty="0">
                <a:solidFill>
                  <a:schemeClr val="bg1"/>
                </a:solidFill>
              </a:rPr>
              <a:t>Nothing goes unnoticed—Braze offers detailed reports for every single campaign. Each includes integrated insights and tools for a cross-channel look at what you've achieved.</a:t>
            </a:r>
            <a:endParaRPr lang="en-US" sz="1400" dirty="0">
              <a:solidFill>
                <a:schemeClr val="bg1"/>
              </a:solidFill>
            </a:endParaRPr>
          </a:p>
          <a:p>
            <a:endParaRPr lang="en-US" sz="14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0179" y="6572348"/>
            <a:ext cx="491309" cy="226659"/>
          </a:xfrm>
          <a:prstGeom prst="rect">
            <a:avLst/>
          </a:prstGeom>
        </p:spPr>
      </p:pic>
      <p:sp>
        <p:nvSpPr>
          <p:cNvPr id="28" name="Right Triangle 27"/>
          <p:cNvSpPr/>
          <p:nvPr/>
        </p:nvSpPr>
        <p:spPr>
          <a:xfrm rot="16200000">
            <a:off x="11346689" y="6011224"/>
            <a:ext cx="902268" cy="80901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p:nvSpPr>
        <p:spPr>
          <a:xfrm>
            <a:off x="11775365" y="6540527"/>
            <a:ext cx="413890" cy="307777"/>
          </a:xfrm>
          <a:prstGeom prst="rect">
            <a:avLst/>
          </a:prstGeom>
        </p:spPr>
        <p:txBody>
          <a:bodyPr wrap="square">
            <a:spAutoFit/>
          </a:bodyPr>
          <a:lstStyle/>
          <a:p>
            <a:r>
              <a:rPr lang="en-US" sz="1400" b="1" dirty="0" smtClean="0">
                <a:solidFill>
                  <a:schemeClr val="tx1">
                    <a:lumMod val="85000"/>
                    <a:lumOff val="15000"/>
                  </a:schemeClr>
                </a:solidFill>
                <a:latin typeface="Roboto" panose="020B0604020202020204" charset="0"/>
                <a:ea typeface="Roboto" panose="020B0604020202020204" charset="0"/>
              </a:rPr>
              <a:t>17</a:t>
            </a:r>
          </a:p>
        </p:txBody>
      </p:sp>
      <p:sp>
        <p:nvSpPr>
          <p:cNvPr id="15" name="Rectangle 14"/>
          <p:cNvSpPr/>
          <p:nvPr/>
        </p:nvSpPr>
        <p:spPr>
          <a:xfrm>
            <a:off x="775362" y="2552216"/>
            <a:ext cx="5320729" cy="545595"/>
          </a:xfrm>
          <a:prstGeom prst="rect">
            <a:avLst/>
          </a:prstGeom>
          <a:ln>
            <a:noFill/>
          </a:ln>
        </p:spPr>
        <p:txBody>
          <a:bodyPr wrap="square">
            <a:noAutofit/>
          </a:bodyPr>
          <a:lstStyle/>
          <a:p>
            <a:r>
              <a:rPr lang="en-US" sz="1600" b="1" dirty="0">
                <a:solidFill>
                  <a:schemeClr val="bg1"/>
                </a:solidFill>
              </a:rPr>
              <a:t>Predict and perform with AI</a:t>
            </a:r>
            <a:endParaRPr lang="en-US" sz="1600" b="1" dirty="0">
              <a:solidFill>
                <a:schemeClr val="bg1"/>
              </a:solidFill>
            </a:endParaRPr>
          </a:p>
          <a:p>
            <a:r>
              <a:rPr lang="en-US" sz="1600" b="1" dirty="0">
                <a:solidFill>
                  <a:schemeClr val="bg1"/>
                </a:solidFill>
              </a:rPr>
              <a:t/>
            </a:r>
            <a:br>
              <a:rPr lang="en-US" sz="1600" b="1" dirty="0">
                <a:solidFill>
                  <a:schemeClr val="bg1"/>
                </a:solidFill>
              </a:rPr>
            </a:br>
            <a:endParaRPr lang="en" sz="1600" b="1" i="1" dirty="0" smtClean="0">
              <a:solidFill>
                <a:schemeClr val="bg1"/>
              </a:solidFill>
            </a:endParaRPr>
          </a:p>
        </p:txBody>
      </p:sp>
      <p:sp>
        <p:nvSpPr>
          <p:cNvPr id="16" name="Right Arrow 15"/>
          <p:cNvSpPr/>
          <p:nvPr/>
        </p:nvSpPr>
        <p:spPr>
          <a:xfrm>
            <a:off x="608147" y="2616109"/>
            <a:ext cx="212066" cy="191668"/>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04368" y="2987018"/>
            <a:ext cx="5474900" cy="1815882"/>
          </a:xfrm>
          <a:prstGeom prst="rect">
            <a:avLst/>
          </a:prstGeom>
        </p:spPr>
        <p:txBody>
          <a:bodyPr wrap="square">
            <a:spAutoFit/>
          </a:bodyPr>
          <a:lstStyle/>
          <a:p>
            <a:pPr marL="285750" indent="-285750">
              <a:buFont typeface="Wingdings" panose="05000000000000000000" pitchFamily="2" charset="2"/>
              <a:buChar char="ü"/>
            </a:pPr>
            <a:r>
              <a:rPr lang="en-US" sz="1400" dirty="0">
                <a:solidFill>
                  <a:schemeClr val="bg1"/>
                </a:solidFill>
              </a:rPr>
              <a:t>Our Intelligence Suite helps you tackle any situation that comes your way. It provides a powerful foundation of data-based suggestions that will help inform your creativity, leading to better insights and performance overall. It helps you reach for the stars with continuous testing of up to eight variants. See what comes out on top to inform the next round of experimentation on anything from channel mix to cadence, timing to segmentation</a:t>
            </a:r>
            <a:r>
              <a:rPr lang="en-US" sz="1400" dirty="0" smtClean="0">
                <a:solidFill>
                  <a:schemeClr val="bg1"/>
                </a:solidFill>
              </a:rPr>
              <a:t>.</a:t>
            </a:r>
            <a:r>
              <a:rPr lang="en-US" sz="1400" dirty="0">
                <a:solidFill>
                  <a:schemeClr val="bg1"/>
                </a:solidFill>
              </a:rPr>
              <a:t/>
            </a:r>
            <a:br>
              <a:rPr lang="en-US" sz="1400" dirty="0">
                <a:solidFill>
                  <a:schemeClr val="bg1"/>
                </a:solidFill>
              </a:rPr>
            </a:br>
            <a:endParaRPr lang="en-US" sz="14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3" name="Rectangle 2"/>
          <p:cNvSpPr/>
          <p:nvPr/>
        </p:nvSpPr>
        <p:spPr>
          <a:xfrm>
            <a:off x="577019" y="5061345"/>
            <a:ext cx="10395777" cy="882293"/>
          </a:xfrm>
          <a:prstGeom prst="rect">
            <a:avLst/>
          </a:prstGeom>
        </p:spPr>
        <p:txBody>
          <a:bodyPr wrap="square">
            <a:spAutoFit/>
          </a:bodyPr>
          <a:lstStyle/>
          <a:p>
            <a:pPr>
              <a:spcAft>
                <a:spcPts val="400"/>
              </a:spcAft>
            </a:pPr>
            <a:r>
              <a:rPr lang="en-US" sz="1600" dirty="0">
                <a:solidFill>
                  <a:schemeClr val="bg1"/>
                </a:solidFill>
                <a:latin typeface="Arial" panose="020B0604020202020204" pitchFamily="34" charset="0"/>
              </a:rPr>
              <a:t>After optimizing their campaigns with Braze, Urban Outfitters' overall message open rates jumped over 100%.</a:t>
            </a:r>
            <a:endParaRPr lang="en-US" sz="1600" dirty="0">
              <a:solidFill>
                <a:schemeClr val="bg1"/>
              </a:solidFill>
            </a:endParaRPr>
          </a:p>
          <a:p>
            <a:r>
              <a:rPr lang="en-US" sz="1600" dirty="0">
                <a:solidFill>
                  <a:schemeClr val="bg1"/>
                </a:solidFill>
              </a:rPr>
              <a:t/>
            </a:r>
            <a:br>
              <a:rPr lang="en-US" sz="1600" dirty="0">
                <a:solidFill>
                  <a:schemeClr val="bg1"/>
                </a:solidFill>
              </a:rPr>
            </a:br>
            <a:endParaRPr lang="en-US" sz="1600" dirty="0">
              <a:solidFill>
                <a:schemeClr val="bg1"/>
              </a:solidFill>
            </a:endParaRPr>
          </a:p>
        </p:txBody>
      </p:sp>
    </p:spTree>
    <p:extLst>
      <p:ext uri="{BB962C8B-B14F-4D97-AF65-F5344CB8AC3E}">
        <p14:creationId xmlns:p14="http://schemas.microsoft.com/office/powerpoint/2010/main" val="2262507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958" y="8868"/>
            <a:ext cx="12144374" cy="6857999"/>
          </a:xfrm>
          <a:prstGeom prst="rect">
            <a:avLst/>
          </a:prstGeom>
        </p:spPr>
      </p:pic>
      <p:pic>
        <p:nvPicPr>
          <p:cNvPr id="33" name="Picture Placeholder 1" hidde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8" y="-6624"/>
            <a:ext cx="12159759" cy="6858000"/>
          </a:xfrm>
          <a:prstGeom prst="rect">
            <a:avLst/>
          </a:prstGeom>
        </p:spPr>
      </p:pic>
      <p:pic>
        <p:nvPicPr>
          <p:cNvPr id="37" name="Picture 36" hidden="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036" y="425430"/>
            <a:ext cx="11379279" cy="6425946"/>
          </a:xfrm>
          <a:prstGeom prst="rect">
            <a:avLst/>
          </a:prstGeom>
        </p:spPr>
      </p:pic>
      <p:pic>
        <p:nvPicPr>
          <p:cNvPr id="14" name="Picture 13" hidden="1"/>
          <p:cNvPicPr>
            <a:picLocks noChangeAspect="1"/>
          </p:cNvPicPr>
          <p:nvPr/>
        </p:nvPicPr>
        <p:blipFill>
          <a:blip r:embed="rId5"/>
          <a:stretch>
            <a:fillRect/>
          </a:stretch>
        </p:blipFill>
        <p:spPr>
          <a:xfrm>
            <a:off x="7381538" y="3723576"/>
            <a:ext cx="4687614" cy="2659639"/>
          </a:xfrm>
          <a:prstGeom prst="rect">
            <a:avLst/>
          </a:prstGeom>
          <a:effectLst>
            <a:outerShdw blurRad="50800" dist="38100" dir="8100000" algn="tr" rotWithShape="0">
              <a:prstClr val="black">
                <a:alpha val="40000"/>
              </a:prstClr>
            </a:outerShdw>
          </a:effectLst>
        </p:spPr>
      </p:pic>
      <p:sp>
        <p:nvSpPr>
          <p:cNvPr id="18" name="Rectangle 17"/>
          <p:cNvSpPr/>
          <p:nvPr/>
        </p:nvSpPr>
        <p:spPr>
          <a:xfrm>
            <a:off x="416534" y="203979"/>
            <a:ext cx="6372385" cy="584775"/>
          </a:xfrm>
          <a:prstGeom prst="rect">
            <a:avLst/>
          </a:prstGeom>
        </p:spPr>
        <p:txBody>
          <a:bodyPr wrap="none">
            <a:spAutoFit/>
          </a:bodyPr>
          <a:lstStyle/>
          <a:p>
            <a:r>
              <a:rPr lang="en-US" sz="3200" b="1" dirty="0">
                <a:solidFill>
                  <a:schemeClr val="bg1"/>
                </a:solidFill>
              </a:rPr>
              <a:t>Data Agility &amp; Management </a:t>
            </a:r>
            <a:r>
              <a:rPr lang="en-US" b="1" dirty="0">
                <a:solidFill>
                  <a:schemeClr val="bg1"/>
                </a:solidFill>
              </a:rPr>
              <a:t>using Currents</a:t>
            </a:r>
          </a:p>
        </p:txBody>
      </p:sp>
      <p:sp>
        <p:nvSpPr>
          <p:cNvPr id="23" name="Rectangle 22"/>
          <p:cNvSpPr/>
          <p:nvPr/>
        </p:nvSpPr>
        <p:spPr>
          <a:xfrm>
            <a:off x="759149" y="1329772"/>
            <a:ext cx="5320729" cy="545595"/>
          </a:xfrm>
          <a:prstGeom prst="rect">
            <a:avLst/>
          </a:prstGeom>
          <a:ln>
            <a:noFill/>
          </a:ln>
        </p:spPr>
        <p:txBody>
          <a:bodyPr wrap="square">
            <a:noAutofit/>
          </a:bodyPr>
          <a:lstStyle/>
          <a:p>
            <a:r>
              <a:rPr lang="en-US" sz="1600" b="1" dirty="0">
                <a:solidFill>
                  <a:schemeClr val="bg1"/>
                </a:solidFill>
              </a:rPr>
              <a:t>Export data on the </a:t>
            </a:r>
            <a:r>
              <a:rPr lang="en-US" sz="1600" b="1" dirty="0" smtClean="0">
                <a:solidFill>
                  <a:schemeClr val="bg1"/>
                </a:solidFill>
              </a:rPr>
              <a:t>fly</a:t>
            </a:r>
            <a:endParaRPr lang="en" sz="1600" b="1" i="1" dirty="0" smtClean="0">
              <a:solidFill>
                <a:schemeClr val="bg1"/>
              </a:solidFill>
            </a:endParaRPr>
          </a:p>
        </p:txBody>
      </p:sp>
      <p:sp>
        <p:nvSpPr>
          <p:cNvPr id="24" name="Right Arrow 23"/>
          <p:cNvSpPr/>
          <p:nvPr/>
        </p:nvSpPr>
        <p:spPr>
          <a:xfrm>
            <a:off x="591934" y="1403393"/>
            <a:ext cx="212066" cy="191668"/>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66945" y="1076029"/>
            <a:ext cx="6420686" cy="4132125"/>
          </a:xfrm>
          <a:prstGeom prst="rect">
            <a:avLst/>
          </a:prstGeom>
          <a:effectLst>
            <a:outerShdw blurRad="50800" dist="38100" dir="8100000" algn="tr" rotWithShape="0">
              <a:prstClr val="black">
                <a:alpha val="40000"/>
              </a:prstClr>
            </a:outerShdw>
          </a:effectLst>
        </p:spPr>
      </p:pic>
      <p:sp>
        <p:nvSpPr>
          <p:cNvPr id="2" name="Rectangle 1"/>
          <p:cNvSpPr/>
          <p:nvPr/>
        </p:nvSpPr>
        <p:spPr>
          <a:xfrm>
            <a:off x="488155" y="1725662"/>
            <a:ext cx="5474900" cy="954107"/>
          </a:xfrm>
          <a:prstGeom prst="rect">
            <a:avLst/>
          </a:prstGeom>
        </p:spPr>
        <p:txBody>
          <a:bodyPr wrap="square">
            <a:spAutoFit/>
          </a:bodyPr>
          <a:lstStyle/>
          <a:p>
            <a:pPr marL="285750" indent="-285750">
              <a:buFont typeface="Wingdings" panose="05000000000000000000" pitchFamily="2" charset="2"/>
              <a:buChar char="ü"/>
            </a:pPr>
            <a:r>
              <a:rPr lang="en-US" sz="1400" dirty="0">
                <a:solidFill>
                  <a:schemeClr val="bg1"/>
                </a:solidFill>
              </a:rPr>
              <a:t>When you need to analyze performance and optimize messaging, you shouldn't have to face long waits for data. Import and export high volumes of data in milliseconds with Currents, our data streaming tool.</a:t>
            </a:r>
            <a:endParaRPr lang="en-US" sz="14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pic>
        <p:nvPicPr>
          <p:cNvPr id="27" name="Picture 26"/>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80179" y="6572348"/>
            <a:ext cx="491309" cy="226659"/>
          </a:xfrm>
          <a:prstGeom prst="rect">
            <a:avLst/>
          </a:prstGeom>
        </p:spPr>
      </p:pic>
      <p:sp>
        <p:nvSpPr>
          <p:cNvPr id="28" name="Right Triangle 27"/>
          <p:cNvSpPr/>
          <p:nvPr/>
        </p:nvSpPr>
        <p:spPr>
          <a:xfrm rot="16200000">
            <a:off x="11346689" y="6011224"/>
            <a:ext cx="902268" cy="80901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p:nvSpPr>
        <p:spPr>
          <a:xfrm>
            <a:off x="11775365" y="6540527"/>
            <a:ext cx="413890" cy="307777"/>
          </a:xfrm>
          <a:prstGeom prst="rect">
            <a:avLst/>
          </a:prstGeom>
        </p:spPr>
        <p:txBody>
          <a:bodyPr wrap="square">
            <a:spAutoFit/>
          </a:bodyPr>
          <a:lstStyle/>
          <a:p>
            <a:r>
              <a:rPr lang="en-US" sz="1400" b="1" dirty="0" smtClean="0">
                <a:solidFill>
                  <a:schemeClr val="tx1">
                    <a:lumMod val="85000"/>
                    <a:lumOff val="15000"/>
                  </a:schemeClr>
                </a:solidFill>
                <a:latin typeface="Roboto" panose="020B0604020202020204" charset="0"/>
                <a:ea typeface="Roboto" panose="020B0604020202020204" charset="0"/>
              </a:rPr>
              <a:t>18</a:t>
            </a:r>
          </a:p>
        </p:txBody>
      </p:sp>
      <p:sp>
        <p:nvSpPr>
          <p:cNvPr id="15" name="Rectangle 14"/>
          <p:cNvSpPr/>
          <p:nvPr/>
        </p:nvSpPr>
        <p:spPr>
          <a:xfrm>
            <a:off x="775362" y="2698132"/>
            <a:ext cx="5320729" cy="545595"/>
          </a:xfrm>
          <a:prstGeom prst="rect">
            <a:avLst/>
          </a:prstGeom>
          <a:ln>
            <a:noFill/>
          </a:ln>
        </p:spPr>
        <p:txBody>
          <a:bodyPr wrap="square">
            <a:noAutofit/>
          </a:bodyPr>
          <a:lstStyle/>
          <a:p>
            <a:r>
              <a:rPr lang="en-US" sz="1600" b="1" dirty="0">
                <a:solidFill>
                  <a:schemeClr val="bg1"/>
                </a:solidFill>
              </a:rPr>
              <a:t>Simple ways to add to your ecosystem</a:t>
            </a:r>
            <a:endParaRPr lang="en" sz="1600" b="1" i="1" dirty="0" smtClean="0">
              <a:solidFill>
                <a:schemeClr val="bg1"/>
              </a:solidFill>
            </a:endParaRPr>
          </a:p>
        </p:txBody>
      </p:sp>
      <p:sp>
        <p:nvSpPr>
          <p:cNvPr id="16" name="Right Arrow 15"/>
          <p:cNvSpPr/>
          <p:nvPr/>
        </p:nvSpPr>
        <p:spPr>
          <a:xfrm>
            <a:off x="608147" y="2762025"/>
            <a:ext cx="212066" cy="191668"/>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504368" y="3103750"/>
            <a:ext cx="5474900" cy="738664"/>
          </a:xfrm>
          <a:prstGeom prst="rect">
            <a:avLst/>
          </a:prstGeom>
        </p:spPr>
        <p:txBody>
          <a:bodyPr wrap="square">
            <a:spAutoFit/>
          </a:bodyPr>
          <a:lstStyle/>
          <a:p>
            <a:pPr marL="285750" indent="-285750">
              <a:buFont typeface="Wingdings" panose="05000000000000000000" pitchFamily="2" charset="2"/>
              <a:buChar char="ü"/>
            </a:pPr>
            <a:r>
              <a:rPr lang="en-US" sz="1400" dirty="0">
                <a:solidFill>
                  <a:schemeClr val="bg1"/>
                </a:solidFill>
              </a:rPr>
              <a:t>We play really well with other technologies. Connect Braze to your data warehouse, BI tools, POS systems, and other layers of your marketing technology stack.</a:t>
            </a:r>
            <a:endParaRPr lang="en-US" sz="14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
        <p:nvSpPr>
          <p:cNvPr id="3" name="Rectangle 2"/>
          <p:cNvSpPr/>
          <p:nvPr/>
        </p:nvSpPr>
        <p:spPr>
          <a:xfrm>
            <a:off x="577019" y="5226718"/>
            <a:ext cx="10959985" cy="1107996"/>
          </a:xfrm>
          <a:prstGeom prst="rect">
            <a:avLst/>
          </a:prstGeom>
        </p:spPr>
        <p:txBody>
          <a:bodyPr wrap="square">
            <a:spAutoFit/>
          </a:bodyPr>
          <a:lstStyle/>
          <a:p>
            <a:r>
              <a:rPr lang="en-US" sz="1600" dirty="0">
                <a:solidFill>
                  <a:schemeClr val="bg1"/>
                </a:solidFill>
              </a:rPr>
              <a:t>Postmates uses Currents to identify friction points and iterate on the fly. A moment to remember? That real-time optimization during their campaign with ABC’s The Bachelorette. #goals</a:t>
            </a:r>
            <a:endParaRPr lang="en-US" sz="1600" dirty="0">
              <a:solidFill>
                <a:schemeClr val="bg1"/>
              </a:solidFill>
            </a:endParaRPr>
          </a:p>
          <a:p>
            <a:r>
              <a:rPr lang="en-US" sz="1600" dirty="0">
                <a:solidFill>
                  <a:schemeClr val="bg1"/>
                </a:solidFill>
              </a:rPr>
              <a:t/>
            </a:r>
            <a:br>
              <a:rPr lang="en-US" sz="1600" dirty="0">
                <a:solidFill>
                  <a:schemeClr val="bg1"/>
                </a:solidFill>
              </a:rPr>
            </a:br>
            <a:endParaRPr lang="en-US" sz="1600" dirty="0">
              <a:solidFill>
                <a:schemeClr val="bg1"/>
              </a:solidFill>
            </a:endParaRPr>
          </a:p>
        </p:txBody>
      </p:sp>
      <p:sp>
        <p:nvSpPr>
          <p:cNvPr id="19" name="Rectangle 18"/>
          <p:cNvSpPr/>
          <p:nvPr/>
        </p:nvSpPr>
        <p:spPr>
          <a:xfrm>
            <a:off x="781844" y="3891395"/>
            <a:ext cx="5320729" cy="545595"/>
          </a:xfrm>
          <a:prstGeom prst="rect">
            <a:avLst/>
          </a:prstGeom>
          <a:ln>
            <a:noFill/>
          </a:ln>
        </p:spPr>
        <p:txBody>
          <a:bodyPr wrap="square">
            <a:noAutofit/>
          </a:bodyPr>
          <a:lstStyle/>
          <a:p>
            <a:r>
              <a:rPr lang="en-US" sz="1600" b="1" dirty="0">
                <a:solidFill>
                  <a:schemeClr val="bg1"/>
                </a:solidFill>
              </a:rPr>
              <a:t>Enterprise-grade security</a:t>
            </a:r>
            <a:endParaRPr lang="en" sz="1600" b="1" i="1" dirty="0" smtClean="0">
              <a:solidFill>
                <a:schemeClr val="bg1"/>
              </a:solidFill>
            </a:endParaRPr>
          </a:p>
        </p:txBody>
      </p:sp>
      <p:sp>
        <p:nvSpPr>
          <p:cNvPr id="20" name="Right Arrow 19"/>
          <p:cNvSpPr/>
          <p:nvPr/>
        </p:nvSpPr>
        <p:spPr>
          <a:xfrm>
            <a:off x="614629" y="3955288"/>
            <a:ext cx="212066" cy="191668"/>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510850" y="4297013"/>
            <a:ext cx="5474900" cy="738664"/>
          </a:xfrm>
          <a:prstGeom prst="rect">
            <a:avLst/>
          </a:prstGeom>
        </p:spPr>
        <p:txBody>
          <a:bodyPr wrap="square">
            <a:spAutoFit/>
          </a:bodyPr>
          <a:lstStyle/>
          <a:p>
            <a:pPr marL="285750" indent="-285750">
              <a:buFont typeface="Wingdings" panose="05000000000000000000" pitchFamily="2" charset="2"/>
              <a:buChar char="ü"/>
            </a:pPr>
            <a:r>
              <a:rPr lang="en-US" sz="1400" dirty="0">
                <a:solidFill>
                  <a:schemeClr val="bg1"/>
                </a:solidFill>
              </a:rPr>
              <a:t>Our enterprise-grade permissions systems and air-tight security functions work to keep your data safe and easy to manage on a global scale.</a:t>
            </a:r>
            <a:endParaRPr lang="en-US" sz="1400" dirty="0">
              <a:solidFill>
                <a:schemeClr val="bg1"/>
              </a:solidFill>
              <a:effectLst/>
              <a:latin typeface="Calibri" panose="020F05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904819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885" y="0"/>
            <a:ext cx="12144374" cy="6858000"/>
          </a:xfrm>
          <a:prstGeom prst="rect">
            <a:avLst/>
          </a:prstGeom>
        </p:spPr>
      </p:pic>
      <p:pic>
        <p:nvPicPr>
          <p:cNvPr id="33" name="Picture Placeholder 1" hidde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8" y="-6624"/>
            <a:ext cx="12159759" cy="6858000"/>
          </a:xfrm>
          <a:prstGeom prst="rect">
            <a:avLst/>
          </a:prstGeom>
        </p:spPr>
      </p:pic>
      <p:pic>
        <p:nvPicPr>
          <p:cNvPr id="37" name="Picture 36" hidden="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036" y="425430"/>
            <a:ext cx="11379279" cy="6425946"/>
          </a:xfrm>
          <a:prstGeom prst="rect">
            <a:avLst/>
          </a:prstGeom>
        </p:spPr>
      </p:pic>
      <p:pic>
        <p:nvPicPr>
          <p:cNvPr id="14" name="Picture 13" hidden="1"/>
          <p:cNvPicPr>
            <a:picLocks noChangeAspect="1"/>
          </p:cNvPicPr>
          <p:nvPr/>
        </p:nvPicPr>
        <p:blipFill>
          <a:blip r:embed="rId5"/>
          <a:stretch>
            <a:fillRect/>
          </a:stretch>
        </p:blipFill>
        <p:spPr>
          <a:xfrm>
            <a:off x="7381538" y="3723576"/>
            <a:ext cx="4687614" cy="2659639"/>
          </a:xfrm>
          <a:prstGeom prst="rect">
            <a:avLst/>
          </a:prstGeom>
          <a:effectLst>
            <a:outerShdw blurRad="50800" dist="38100" dir="8100000" algn="tr" rotWithShape="0">
              <a:prstClr val="black">
                <a:alpha val="40000"/>
              </a:prstClr>
            </a:outerShdw>
          </a:effectLst>
        </p:spPr>
      </p:pic>
      <p:sp>
        <p:nvSpPr>
          <p:cNvPr id="47" name="Rectangle 46"/>
          <p:cNvSpPr/>
          <p:nvPr/>
        </p:nvSpPr>
        <p:spPr>
          <a:xfrm>
            <a:off x="764813" y="825102"/>
            <a:ext cx="10269158" cy="707886"/>
          </a:xfrm>
          <a:prstGeom prst="rect">
            <a:avLst/>
          </a:prstGeom>
        </p:spPr>
        <p:txBody>
          <a:bodyPr wrap="none">
            <a:spAutoFit/>
          </a:bodyPr>
          <a:lstStyle/>
          <a:p>
            <a:pPr lvl="0" algn="ctr"/>
            <a:r>
              <a:rPr lang="en" sz="4000" b="1" dirty="0">
                <a:solidFill>
                  <a:schemeClr val="bg1"/>
                </a:solidFill>
              </a:rPr>
              <a:t>How can Braze help you? In one or many ways..</a:t>
            </a:r>
            <a:endParaRPr lang="en-US" sz="4000" b="1" dirty="0">
              <a:solidFill>
                <a:schemeClr val="bg1"/>
              </a:solidFill>
            </a:endParaRPr>
          </a:p>
        </p:txBody>
      </p:sp>
      <p:sp>
        <p:nvSpPr>
          <p:cNvPr id="48" name="Rectangle 47"/>
          <p:cNvSpPr/>
          <p:nvPr/>
        </p:nvSpPr>
        <p:spPr>
          <a:xfrm>
            <a:off x="845339" y="1611013"/>
            <a:ext cx="4403706" cy="369332"/>
          </a:xfrm>
          <a:prstGeom prst="rect">
            <a:avLst/>
          </a:prstGeom>
        </p:spPr>
        <p:txBody>
          <a:bodyPr wrap="none">
            <a:spAutoFit/>
          </a:bodyPr>
          <a:lstStyle/>
          <a:p>
            <a:pPr lvl="0"/>
            <a:r>
              <a:rPr lang="en-US" b="1" dirty="0" smtClean="0">
                <a:solidFill>
                  <a:srgbClr val="FFFF00"/>
                </a:solidFill>
              </a:rPr>
              <a:t>https://www.braze.com/product/packages/</a:t>
            </a:r>
            <a:endParaRPr lang="en-US" b="1" dirty="0">
              <a:solidFill>
                <a:srgbClr val="FFFF00"/>
              </a:solidFill>
            </a:endParaRPr>
          </a:p>
        </p:txBody>
      </p:sp>
      <p:sp>
        <p:nvSpPr>
          <p:cNvPr id="7" name="Rectangle 6"/>
          <p:cNvSpPr/>
          <p:nvPr/>
        </p:nvSpPr>
        <p:spPr>
          <a:xfrm>
            <a:off x="1059679" y="2682982"/>
            <a:ext cx="5242495" cy="3046988"/>
          </a:xfrm>
          <a:prstGeom prst="rect">
            <a:avLst/>
          </a:prstGeom>
        </p:spPr>
        <p:txBody>
          <a:bodyPr wrap="square">
            <a:spAutoFit/>
          </a:bodyPr>
          <a:lstStyle/>
          <a:p>
            <a:pPr>
              <a:buClr>
                <a:srgbClr val="FFFF00"/>
              </a:buClr>
            </a:pPr>
            <a:r>
              <a:rPr lang="en-US" sz="1600" dirty="0">
                <a:solidFill>
                  <a:schemeClr val="bg1"/>
                </a:solidFill>
              </a:rPr>
              <a:t>Send personalized, timely messages across channels and </a:t>
            </a:r>
            <a:r>
              <a:rPr lang="en-US" sz="1600" dirty="0" smtClean="0">
                <a:solidFill>
                  <a:schemeClr val="bg1"/>
                </a:solidFill>
              </a:rPr>
              <a:t>devices.</a:t>
            </a:r>
          </a:p>
          <a:p>
            <a:pPr>
              <a:buClr>
                <a:srgbClr val="FFFF00"/>
              </a:buClr>
            </a:pPr>
            <a:endParaRPr lang="en-US" sz="1600" dirty="0">
              <a:solidFill>
                <a:schemeClr val="bg1"/>
              </a:solidFill>
            </a:endParaRPr>
          </a:p>
          <a:p>
            <a:pPr>
              <a:buClr>
                <a:srgbClr val="FFFF00"/>
              </a:buClr>
            </a:pPr>
            <a:r>
              <a:rPr lang="en-US" sz="1600" dirty="0">
                <a:solidFill>
                  <a:schemeClr val="bg1"/>
                </a:solidFill>
              </a:rPr>
              <a:t>Integrate email into my cross-channel </a:t>
            </a:r>
            <a:r>
              <a:rPr lang="en-US" sz="1600" dirty="0" smtClean="0">
                <a:solidFill>
                  <a:schemeClr val="bg1"/>
                </a:solidFill>
              </a:rPr>
              <a:t>approach.</a:t>
            </a:r>
          </a:p>
          <a:p>
            <a:pPr>
              <a:buClr>
                <a:srgbClr val="FFFF00"/>
              </a:buClr>
            </a:pPr>
            <a:endParaRPr lang="en-US" sz="1600" dirty="0">
              <a:solidFill>
                <a:schemeClr val="bg1"/>
              </a:solidFill>
            </a:endParaRPr>
          </a:p>
          <a:p>
            <a:pPr>
              <a:buClr>
                <a:srgbClr val="FFFF00"/>
              </a:buClr>
            </a:pPr>
            <a:r>
              <a:rPr lang="en-US" sz="1600" dirty="0" smtClean="0">
                <a:solidFill>
                  <a:schemeClr val="bg1"/>
                </a:solidFill>
              </a:rPr>
              <a:t>Work with Braze to develop my lifecycle engagement strategy and business goals from onboarding to ongoing.</a:t>
            </a:r>
          </a:p>
          <a:p>
            <a:pPr>
              <a:buClr>
                <a:srgbClr val="FFFF00"/>
              </a:buClr>
            </a:pPr>
            <a:endParaRPr lang="en-US" sz="1600" dirty="0">
              <a:solidFill>
                <a:schemeClr val="bg1"/>
              </a:solidFill>
            </a:endParaRPr>
          </a:p>
          <a:p>
            <a:pPr>
              <a:buClr>
                <a:srgbClr val="FFFF00"/>
              </a:buClr>
            </a:pPr>
            <a:r>
              <a:rPr lang="en-US" sz="1600" dirty="0">
                <a:solidFill>
                  <a:schemeClr val="bg1"/>
                </a:solidFill>
              </a:rPr>
              <a:t>Stream engagement data to partners in real-time and </a:t>
            </a:r>
            <a:r>
              <a:rPr lang="en-US" sz="1600" dirty="0" smtClean="0">
                <a:solidFill>
                  <a:schemeClr val="bg1"/>
                </a:solidFill>
              </a:rPr>
              <a:t>high-volume.</a:t>
            </a:r>
            <a:endParaRPr lang="en-US" sz="1600" dirty="0">
              <a:solidFill>
                <a:schemeClr val="bg1"/>
              </a:solidFill>
            </a:endParaRPr>
          </a:p>
          <a:p>
            <a:pPr>
              <a:buClr>
                <a:srgbClr val="FFFF00"/>
              </a:buClr>
            </a:pPr>
            <a:endParaRPr lang="en-US" sz="1600" dirty="0" smtClean="0">
              <a:solidFill>
                <a:schemeClr val="bg1"/>
              </a:solidFill>
            </a:endParaRPr>
          </a:p>
          <a:p>
            <a:pPr>
              <a:buClr>
                <a:srgbClr val="FFFF00"/>
              </a:buClr>
            </a:pPr>
            <a:endParaRPr lang="en-US" sz="1600" dirty="0">
              <a:solidFill>
                <a:schemeClr val="bg1"/>
              </a:solidFill>
            </a:endParaRPr>
          </a:p>
        </p:txBody>
      </p:sp>
      <p:sp>
        <p:nvSpPr>
          <p:cNvPr id="8" name="Rectangle 7"/>
          <p:cNvSpPr/>
          <p:nvPr/>
        </p:nvSpPr>
        <p:spPr>
          <a:xfrm>
            <a:off x="6660649" y="2707102"/>
            <a:ext cx="5095016" cy="2308324"/>
          </a:xfrm>
          <a:prstGeom prst="rect">
            <a:avLst/>
          </a:prstGeom>
        </p:spPr>
        <p:txBody>
          <a:bodyPr wrap="square">
            <a:spAutoFit/>
          </a:bodyPr>
          <a:lstStyle/>
          <a:p>
            <a:pPr>
              <a:buClr>
                <a:srgbClr val="FFFF00"/>
              </a:buClr>
            </a:pPr>
            <a:r>
              <a:rPr lang="en-US" sz="1600" dirty="0">
                <a:solidFill>
                  <a:schemeClr val="bg1"/>
                </a:solidFill>
              </a:rPr>
              <a:t>Create and optimize cohesive cross-channel campaign using a easy-to-use visual customer journey </a:t>
            </a:r>
            <a:r>
              <a:rPr lang="en-US" sz="1600" dirty="0" smtClean="0">
                <a:solidFill>
                  <a:schemeClr val="bg1"/>
                </a:solidFill>
              </a:rPr>
              <a:t>tool.</a:t>
            </a:r>
            <a:endParaRPr lang="en-US" sz="1600" dirty="0">
              <a:solidFill>
                <a:schemeClr val="bg1"/>
              </a:solidFill>
            </a:endParaRPr>
          </a:p>
          <a:p>
            <a:pPr>
              <a:buClr>
                <a:srgbClr val="FFFF00"/>
              </a:buClr>
            </a:pPr>
            <a:endParaRPr lang="en-US" sz="1600" dirty="0">
              <a:solidFill>
                <a:schemeClr val="bg1"/>
              </a:solidFill>
            </a:endParaRPr>
          </a:p>
          <a:p>
            <a:pPr>
              <a:buClr>
                <a:srgbClr val="FFFF00"/>
              </a:buClr>
            </a:pPr>
            <a:r>
              <a:rPr lang="en-US" sz="1600" dirty="0">
                <a:solidFill>
                  <a:schemeClr val="bg1"/>
                </a:solidFill>
              </a:rPr>
              <a:t>Use geofences to trigger messages based on a customer's location and </a:t>
            </a:r>
            <a:r>
              <a:rPr lang="en-US" sz="1600" dirty="0" smtClean="0">
                <a:solidFill>
                  <a:schemeClr val="bg1"/>
                </a:solidFill>
              </a:rPr>
              <a:t>context.</a:t>
            </a:r>
            <a:endParaRPr lang="en-US" sz="1600" dirty="0">
              <a:solidFill>
                <a:schemeClr val="bg1"/>
              </a:solidFill>
            </a:endParaRPr>
          </a:p>
          <a:p>
            <a:pPr>
              <a:buClr>
                <a:srgbClr val="FFFF00"/>
              </a:buClr>
            </a:pPr>
            <a:endParaRPr lang="en-US" sz="1600" dirty="0">
              <a:solidFill>
                <a:schemeClr val="bg1"/>
              </a:solidFill>
            </a:endParaRPr>
          </a:p>
          <a:p>
            <a:pPr>
              <a:buClr>
                <a:srgbClr val="FFFF00"/>
              </a:buClr>
            </a:pPr>
            <a:r>
              <a:rPr lang="en-US" sz="1600" dirty="0">
                <a:solidFill>
                  <a:schemeClr val="bg1"/>
                </a:solidFill>
              </a:rPr>
              <a:t>Manage my cross-channel campaigns across multiple business </a:t>
            </a:r>
            <a:r>
              <a:rPr lang="en-US" sz="1600" dirty="0" smtClean="0">
                <a:solidFill>
                  <a:schemeClr val="bg1"/>
                </a:solidFill>
              </a:rPr>
              <a:t>units.</a:t>
            </a:r>
            <a:endParaRPr lang="en-US" sz="1600" dirty="0">
              <a:solidFill>
                <a:schemeClr val="bg1"/>
              </a:solidFill>
            </a:endParaRPr>
          </a:p>
          <a:p>
            <a:pPr>
              <a:buClr>
                <a:srgbClr val="FFFF00"/>
              </a:buClr>
            </a:pPr>
            <a:endParaRPr lang="en-US" sz="1600" dirty="0">
              <a:solidFill>
                <a:schemeClr val="bg1"/>
              </a:solidFill>
            </a:endParaRPr>
          </a:p>
        </p:txBody>
      </p:sp>
      <p:pic>
        <p:nvPicPr>
          <p:cNvPr id="65" name="Picture 6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0179" y="6572348"/>
            <a:ext cx="491309" cy="226659"/>
          </a:xfrm>
          <a:prstGeom prst="rect">
            <a:avLst/>
          </a:prstGeom>
        </p:spPr>
      </p:pic>
      <p:sp>
        <p:nvSpPr>
          <p:cNvPr id="66" name="Right Triangle 65"/>
          <p:cNvSpPr/>
          <p:nvPr/>
        </p:nvSpPr>
        <p:spPr>
          <a:xfrm rot="16200000">
            <a:off x="11346689" y="6011224"/>
            <a:ext cx="902268" cy="80901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p:cNvSpPr/>
          <p:nvPr/>
        </p:nvSpPr>
        <p:spPr>
          <a:xfrm>
            <a:off x="11775365" y="6540527"/>
            <a:ext cx="413890" cy="307777"/>
          </a:xfrm>
          <a:prstGeom prst="rect">
            <a:avLst/>
          </a:prstGeom>
        </p:spPr>
        <p:txBody>
          <a:bodyPr wrap="square">
            <a:spAutoFit/>
          </a:bodyPr>
          <a:lstStyle/>
          <a:p>
            <a:r>
              <a:rPr lang="en-US" sz="1400" b="1" dirty="0" smtClean="0">
                <a:solidFill>
                  <a:schemeClr val="tx1">
                    <a:lumMod val="85000"/>
                    <a:lumOff val="15000"/>
                  </a:schemeClr>
                </a:solidFill>
                <a:latin typeface="Roboto" panose="020B0604020202020204" charset="0"/>
                <a:ea typeface="Roboto" panose="020B0604020202020204" charset="0"/>
              </a:rPr>
              <a:t>19</a:t>
            </a:r>
            <a:endParaRPr lang="en-US" sz="1400" dirty="0">
              <a:solidFill>
                <a:schemeClr val="tx1">
                  <a:lumMod val="85000"/>
                  <a:lumOff val="15000"/>
                </a:schemeClr>
              </a:solidFill>
              <a:latin typeface="Roboto" panose="020B0604020202020204" charset="0"/>
              <a:ea typeface="Roboto" panose="020B0604020202020204" charset="0"/>
            </a:endParaRPr>
          </a:p>
        </p:txBody>
      </p:sp>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12225" y="2759871"/>
            <a:ext cx="268540" cy="268540"/>
          </a:xfrm>
          <a:prstGeom prst="rect">
            <a:avLst/>
          </a:prstGeom>
        </p:spPr>
      </p:pic>
      <p:pic>
        <p:nvPicPr>
          <p:cNvPr id="71" name="Picture 7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0985" y="3418034"/>
            <a:ext cx="303754" cy="303754"/>
          </a:xfrm>
          <a:prstGeom prst="rect">
            <a:avLst/>
          </a:prstGeom>
        </p:spPr>
      </p:pic>
      <p:pic>
        <p:nvPicPr>
          <p:cNvPr id="72" name="Picture 7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7253" y="3857698"/>
            <a:ext cx="363720" cy="363720"/>
          </a:xfrm>
          <a:prstGeom prst="rect">
            <a:avLst/>
          </a:prstGeom>
        </p:spPr>
      </p:pic>
      <p:pic>
        <p:nvPicPr>
          <p:cNvPr id="73" name="Picture 7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00983" y="4642382"/>
            <a:ext cx="314671" cy="314671"/>
          </a:xfrm>
          <a:prstGeom prst="rect">
            <a:avLst/>
          </a:prstGeom>
        </p:spPr>
      </p:pic>
      <p:pic>
        <p:nvPicPr>
          <p:cNvPr id="76" name="Picture 7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416317" y="2806424"/>
            <a:ext cx="215379" cy="215379"/>
          </a:xfrm>
          <a:prstGeom prst="rect">
            <a:avLst/>
          </a:prstGeom>
        </p:spPr>
      </p:pic>
      <p:pic>
        <p:nvPicPr>
          <p:cNvPr id="77" name="Picture 7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396719" y="3467786"/>
            <a:ext cx="254001" cy="254001"/>
          </a:xfrm>
          <a:prstGeom prst="rect">
            <a:avLst/>
          </a:prstGeom>
        </p:spPr>
      </p:pic>
      <p:pic>
        <p:nvPicPr>
          <p:cNvPr id="78" name="Picture 7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395694" y="4221418"/>
            <a:ext cx="258749" cy="258749"/>
          </a:xfrm>
          <a:prstGeom prst="rect">
            <a:avLst/>
          </a:prstGeom>
        </p:spPr>
      </p:pic>
    </p:spTree>
    <p:extLst>
      <p:ext uri="{BB962C8B-B14F-4D97-AF65-F5344CB8AC3E}">
        <p14:creationId xmlns:p14="http://schemas.microsoft.com/office/powerpoint/2010/main" val="42246229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2" y="0"/>
            <a:ext cx="12144374" cy="6858000"/>
          </a:xfrm>
          <a:prstGeom prst="rect">
            <a:avLst/>
          </a:prstGeom>
        </p:spPr>
      </p:pic>
      <p:pic>
        <p:nvPicPr>
          <p:cNvPr id="33" name="Picture Placeholder 1" hidde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8" y="-6624"/>
            <a:ext cx="12159759" cy="6858000"/>
          </a:xfrm>
          <a:prstGeom prst="rect">
            <a:avLst/>
          </a:prstGeom>
        </p:spPr>
      </p:pic>
      <p:pic>
        <p:nvPicPr>
          <p:cNvPr id="37" name="Picture 36"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036" y="425430"/>
            <a:ext cx="11379279" cy="6425946"/>
          </a:xfrm>
          <a:prstGeom prst="rect">
            <a:avLst/>
          </a:prstGeom>
        </p:spPr>
      </p:pic>
      <p:sp>
        <p:nvSpPr>
          <p:cNvPr id="34" name="Right Triangle 33"/>
          <p:cNvSpPr/>
          <p:nvPr/>
        </p:nvSpPr>
        <p:spPr>
          <a:xfrm rot="16200000">
            <a:off x="11346689" y="6011224"/>
            <a:ext cx="902268" cy="80901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p:cNvSpPr/>
          <p:nvPr/>
        </p:nvSpPr>
        <p:spPr>
          <a:xfrm>
            <a:off x="11775365" y="6540527"/>
            <a:ext cx="413890" cy="307777"/>
          </a:xfrm>
          <a:prstGeom prst="rect">
            <a:avLst/>
          </a:prstGeom>
        </p:spPr>
        <p:txBody>
          <a:bodyPr wrap="square">
            <a:spAutoFit/>
          </a:bodyPr>
          <a:lstStyle/>
          <a:p>
            <a:r>
              <a:rPr lang="en-US" sz="1400" b="1" dirty="0" smtClean="0">
                <a:solidFill>
                  <a:schemeClr val="tx1">
                    <a:lumMod val="85000"/>
                    <a:lumOff val="15000"/>
                  </a:schemeClr>
                </a:solidFill>
                <a:latin typeface="Roboto" panose="020B0604020202020204" charset="0"/>
                <a:ea typeface="Roboto" panose="020B0604020202020204" charset="0"/>
              </a:rPr>
              <a:t>2</a:t>
            </a:r>
            <a:endParaRPr lang="en-US" sz="1400" dirty="0">
              <a:solidFill>
                <a:schemeClr val="tx1">
                  <a:lumMod val="85000"/>
                  <a:lumOff val="15000"/>
                </a:schemeClr>
              </a:solidFill>
              <a:latin typeface="Roboto" panose="020B0604020202020204" charset="0"/>
              <a:ea typeface="Roboto" panose="020B0604020202020204" charset="0"/>
            </a:endParaRPr>
          </a:p>
        </p:txBody>
      </p:sp>
      <p:sp>
        <p:nvSpPr>
          <p:cNvPr id="27" name="TextBox 26">
            <a:extLst>
              <a:ext uri="{FF2B5EF4-FFF2-40B4-BE49-F238E27FC236}">
                <a16:creationId xmlns:a16="http://schemas.microsoft.com/office/drawing/2014/main" xmlns="" id="{4DE4294B-886C-4A4D-AE43-C4AD764BCD5A}"/>
              </a:ext>
            </a:extLst>
          </p:cNvPr>
          <p:cNvSpPr txBox="1"/>
          <p:nvPr/>
        </p:nvSpPr>
        <p:spPr>
          <a:xfrm>
            <a:off x="2508610" y="3095398"/>
            <a:ext cx="7162927" cy="1224951"/>
          </a:xfrm>
          <a:prstGeom prst="rect">
            <a:avLst/>
          </a:prstGeom>
          <a:noFill/>
        </p:spPr>
        <p:txBody>
          <a:bodyPr wrap="square" rtlCol="0">
            <a:spAutoFit/>
          </a:bodyPr>
          <a:lstStyle/>
          <a:p>
            <a:pPr lvl="0" algn="ctr">
              <a:lnSpc>
                <a:spcPct val="115000"/>
              </a:lnSpc>
              <a:spcAft>
                <a:spcPts val="1600"/>
              </a:spcAft>
            </a:pPr>
            <a:r>
              <a:rPr lang="en-US" sz="1600" dirty="0" smtClean="0">
                <a:solidFill>
                  <a:schemeClr val="bg1"/>
                </a:solidFill>
                <a:latin typeface="Roboto" panose="020B0604020202020204" charset="0"/>
                <a:ea typeface="Roboto" panose="020B0604020202020204" charset="0"/>
                <a:cs typeface="Roboto"/>
                <a:sym typeface="Roboto"/>
              </a:rPr>
              <a:t>West Elm is a platform that offers modern furniture and home décor featuring inspiring designs and colors with global presence, 85+ cities in the United States itself. It offers kitchenware, houseware, office furniture, home furnishings, linen, upholstery, and more.</a:t>
            </a:r>
            <a:endParaRPr lang="en-US" sz="1600" dirty="0">
              <a:solidFill>
                <a:schemeClr val="bg1"/>
              </a:solidFill>
              <a:latin typeface="Roboto" panose="020B0604020202020204" charset="0"/>
              <a:ea typeface="Roboto" panose="020B0604020202020204" charset="0"/>
              <a:cs typeface="Roboto"/>
              <a:sym typeface="Roboto"/>
            </a:endParaRPr>
          </a:p>
        </p:txBody>
      </p:sp>
      <p:sp>
        <p:nvSpPr>
          <p:cNvPr id="28" name="Half Frame 27">
            <a:extLst>
              <a:ext uri="{FF2B5EF4-FFF2-40B4-BE49-F238E27FC236}">
                <a16:creationId xmlns:a16="http://schemas.microsoft.com/office/drawing/2014/main" xmlns="" id="{2B11E888-E496-4782-86A2-FC5F54929B88}"/>
              </a:ext>
            </a:extLst>
          </p:cNvPr>
          <p:cNvSpPr/>
          <p:nvPr/>
        </p:nvSpPr>
        <p:spPr>
          <a:xfrm>
            <a:off x="2189602" y="2201343"/>
            <a:ext cx="1003341" cy="666477"/>
          </a:xfrm>
          <a:prstGeom prst="halfFrame">
            <a:avLst>
              <a:gd name="adj1" fmla="val 19850"/>
              <a:gd name="adj2" fmla="val 198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29" name="Half Frame 28">
            <a:extLst>
              <a:ext uri="{FF2B5EF4-FFF2-40B4-BE49-F238E27FC236}">
                <a16:creationId xmlns:a16="http://schemas.microsoft.com/office/drawing/2014/main" xmlns="" id="{AE77F2A8-2653-48F5-9E57-52672269EBBA}"/>
              </a:ext>
            </a:extLst>
          </p:cNvPr>
          <p:cNvSpPr/>
          <p:nvPr/>
        </p:nvSpPr>
        <p:spPr>
          <a:xfrm rot="10800000">
            <a:off x="9292451" y="4118127"/>
            <a:ext cx="1003341" cy="666477"/>
          </a:xfrm>
          <a:prstGeom prst="halfFrame">
            <a:avLst>
              <a:gd name="adj1" fmla="val 19850"/>
              <a:gd name="adj2" fmla="val 198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a:solidFill>
                <a:schemeClr val="tx1"/>
              </a:solidFill>
            </a:endParaRPr>
          </a:p>
        </p:txBody>
      </p:sp>
      <p:sp>
        <p:nvSpPr>
          <p:cNvPr id="30" name="Rectangle 29"/>
          <p:cNvSpPr/>
          <p:nvPr/>
        </p:nvSpPr>
        <p:spPr>
          <a:xfrm>
            <a:off x="5894014" y="2243717"/>
            <a:ext cx="2171700" cy="666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67124" y="2391276"/>
            <a:ext cx="1966488" cy="353425"/>
          </a:xfrm>
          <a:prstGeom prst="rect">
            <a:avLst/>
          </a:prstGeom>
        </p:spPr>
      </p:pic>
      <p:sp>
        <p:nvSpPr>
          <p:cNvPr id="36" name="TextBox 35">
            <a:extLst>
              <a:ext uri="{FF2B5EF4-FFF2-40B4-BE49-F238E27FC236}">
                <a16:creationId xmlns:a16="http://schemas.microsoft.com/office/drawing/2014/main" xmlns="" id="{9E719A35-6871-4D57-940C-56FD0EE045AE}"/>
              </a:ext>
            </a:extLst>
          </p:cNvPr>
          <p:cNvSpPr txBox="1"/>
          <p:nvPr/>
        </p:nvSpPr>
        <p:spPr>
          <a:xfrm>
            <a:off x="4336026" y="2283045"/>
            <a:ext cx="3769015" cy="584775"/>
          </a:xfrm>
          <a:prstGeom prst="rect">
            <a:avLst/>
          </a:prstGeom>
          <a:noFill/>
        </p:spPr>
        <p:txBody>
          <a:bodyPr wrap="square" rtlCol="0" anchor="ctr">
            <a:spAutoFit/>
          </a:bodyPr>
          <a:lstStyle/>
          <a:p>
            <a:pPr lvl="0"/>
            <a:r>
              <a:rPr lang="en-US" sz="3200" b="1" dirty="0" smtClean="0">
                <a:solidFill>
                  <a:schemeClr val="bg1"/>
                </a:solidFill>
                <a:latin typeface="Roboto"/>
                <a:ea typeface="Roboto"/>
                <a:cs typeface="Roboto"/>
                <a:sym typeface="Roboto"/>
              </a:rPr>
              <a:t>Client: </a:t>
            </a:r>
            <a:endParaRPr lang="en-US" sz="3200" b="1" dirty="0">
              <a:solidFill>
                <a:schemeClr val="bg1"/>
              </a:solidFill>
              <a:latin typeface="Roboto"/>
              <a:ea typeface="Roboto"/>
              <a:cs typeface="Roboto"/>
              <a:sym typeface="Roboto"/>
            </a:endParaRPr>
          </a:p>
        </p:txBody>
      </p:sp>
      <p:pic>
        <p:nvPicPr>
          <p:cNvPr id="58" name="Picture 5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0179" y="6572348"/>
            <a:ext cx="491309" cy="226659"/>
          </a:xfrm>
          <a:prstGeom prst="rect">
            <a:avLst/>
          </a:prstGeom>
        </p:spPr>
      </p:pic>
    </p:spTree>
    <p:extLst>
      <p:ext uri="{BB962C8B-B14F-4D97-AF65-F5344CB8AC3E}">
        <p14:creationId xmlns:p14="http://schemas.microsoft.com/office/powerpoint/2010/main" val="28681151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2" y="0"/>
            <a:ext cx="12144374" cy="6858000"/>
          </a:xfrm>
          <a:prstGeom prst="rect">
            <a:avLst/>
          </a:prstGeom>
        </p:spPr>
      </p:pic>
      <p:sp>
        <p:nvSpPr>
          <p:cNvPr id="4" name="TextBox 3">
            <a:extLst>
              <a:ext uri="{FF2B5EF4-FFF2-40B4-BE49-F238E27FC236}">
                <a16:creationId xmlns:a16="http://schemas.microsoft.com/office/drawing/2014/main" xmlns="" id="{948A2979-A456-4286-B8FC-8FF4C0C58EFD}"/>
              </a:ext>
            </a:extLst>
          </p:cNvPr>
          <p:cNvSpPr txBox="1"/>
          <p:nvPr/>
        </p:nvSpPr>
        <p:spPr>
          <a:xfrm>
            <a:off x="3697796" y="2869661"/>
            <a:ext cx="4837881" cy="830997"/>
          </a:xfrm>
          <a:prstGeom prst="rect">
            <a:avLst/>
          </a:prstGeom>
          <a:noFill/>
        </p:spPr>
        <p:txBody>
          <a:bodyPr wrap="square" rtlCol="0" anchor="ctr">
            <a:spAutoFit/>
          </a:bodyPr>
          <a:lstStyle/>
          <a:p>
            <a:pPr algn="ctr"/>
            <a:r>
              <a:rPr lang="en" sz="4800" b="1" dirty="0" smtClean="0">
                <a:solidFill>
                  <a:schemeClr val="bg1"/>
                </a:solidFill>
                <a:latin typeface="Roboto" panose="020B0604020202020204" charset="0"/>
                <a:ea typeface="Roboto" panose="020B0604020202020204" charset="0"/>
              </a:rPr>
              <a:t>THANK YOU</a:t>
            </a:r>
            <a:endParaRPr lang="ko-KR" altLang="en-US" sz="4800" b="1" dirty="0">
              <a:solidFill>
                <a:schemeClr val="bg1"/>
              </a:solidFill>
              <a:latin typeface="Roboto" panose="020B0604020202020204" charset="0"/>
              <a:cs typeface="Arial" pitchFamily="34" charset="0"/>
            </a:endParaRPr>
          </a:p>
        </p:txBody>
      </p:sp>
      <p:grpSp>
        <p:nvGrpSpPr>
          <p:cNvPr id="11" name="Group 10">
            <a:extLst>
              <a:ext uri="{FF2B5EF4-FFF2-40B4-BE49-F238E27FC236}">
                <a16:creationId xmlns:a16="http://schemas.microsoft.com/office/drawing/2014/main" xmlns="" id="{C9445815-12D7-4E1D-A6E4-49EA4C8ECE5C}"/>
              </a:ext>
            </a:extLst>
          </p:cNvPr>
          <p:cNvGrpSpPr/>
          <p:nvPr/>
        </p:nvGrpSpPr>
        <p:grpSpPr>
          <a:xfrm>
            <a:off x="2925754" y="1681316"/>
            <a:ext cx="6346067" cy="3504256"/>
            <a:chOff x="2782581" y="1079297"/>
            <a:chExt cx="6522063" cy="4335573"/>
          </a:xfrm>
        </p:grpSpPr>
        <p:sp>
          <p:nvSpPr>
            <p:cNvPr id="12" name="Freeform: Shape 15">
              <a:extLst>
                <a:ext uri="{FF2B5EF4-FFF2-40B4-BE49-F238E27FC236}">
                  <a16:creationId xmlns:a16="http://schemas.microsoft.com/office/drawing/2014/main" xmlns="" id="{15C647FD-F15A-4EF3-809D-6A1D53EDA1C0}"/>
                </a:ext>
              </a:extLst>
            </p:cNvPr>
            <p:cNvSpPr/>
            <p:nvPr/>
          </p:nvSpPr>
          <p:spPr>
            <a:xfrm rot="10800000">
              <a:off x="3609975" y="3851803"/>
              <a:ext cx="4972050" cy="1445239"/>
            </a:xfrm>
            <a:custGeom>
              <a:avLst/>
              <a:gdLst>
                <a:gd name="connsiteX0" fmla="*/ 0 w 4972050"/>
                <a:gd name="connsiteY0" fmla="*/ 0 h 1445239"/>
                <a:gd name="connsiteX1" fmla="*/ 4972050 w 4972050"/>
                <a:gd name="connsiteY1" fmla="*/ 0 h 1445239"/>
                <a:gd name="connsiteX2" fmla="*/ 4972050 w 4972050"/>
                <a:gd name="connsiteY2" fmla="*/ 1445239 h 1445239"/>
                <a:gd name="connsiteX3" fmla="*/ 4846713 w 4972050"/>
                <a:gd name="connsiteY3" fmla="*/ 1445239 h 1445239"/>
                <a:gd name="connsiteX4" fmla="*/ 4846713 w 4972050"/>
                <a:gd name="connsiteY4" fmla="*/ 125337 h 1445239"/>
                <a:gd name="connsiteX5" fmla="*/ 125337 w 4972050"/>
                <a:gd name="connsiteY5" fmla="*/ 125337 h 1445239"/>
                <a:gd name="connsiteX6" fmla="*/ 125337 w 4972050"/>
                <a:gd name="connsiteY6" fmla="*/ 1445239 h 1445239"/>
                <a:gd name="connsiteX7" fmla="*/ 0 w 4972050"/>
                <a:gd name="connsiteY7" fmla="*/ 1445239 h 144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72050" h="1445239">
                  <a:moveTo>
                    <a:pt x="0" y="0"/>
                  </a:moveTo>
                  <a:lnTo>
                    <a:pt x="4972050" y="0"/>
                  </a:lnTo>
                  <a:lnTo>
                    <a:pt x="4972050" y="1445239"/>
                  </a:lnTo>
                  <a:lnTo>
                    <a:pt x="4846713" y="1445239"/>
                  </a:lnTo>
                  <a:lnTo>
                    <a:pt x="4846713" y="125337"/>
                  </a:lnTo>
                  <a:lnTo>
                    <a:pt x="125337" y="125337"/>
                  </a:lnTo>
                  <a:lnTo>
                    <a:pt x="125337" y="1445239"/>
                  </a:lnTo>
                  <a:lnTo>
                    <a:pt x="0" y="144523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grpSp>
          <p:nvGrpSpPr>
            <p:cNvPr id="13" name="Group 12">
              <a:extLst>
                <a:ext uri="{FF2B5EF4-FFF2-40B4-BE49-F238E27FC236}">
                  <a16:creationId xmlns:a16="http://schemas.microsoft.com/office/drawing/2014/main" xmlns="" id="{B49D2C01-2A20-4143-BCAD-6A6312B98A08}"/>
                </a:ext>
              </a:extLst>
            </p:cNvPr>
            <p:cNvGrpSpPr/>
            <p:nvPr/>
          </p:nvGrpSpPr>
          <p:grpSpPr>
            <a:xfrm>
              <a:off x="2782581" y="1079297"/>
              <a:ext cx="6522063" cy="4335573"/>
              <a:chOff x="2782581" y="1079297"/>
              <a:chExt cx="6522063" cy="4335573"/>
            </a:xfrm>
          </p:grpSpPr>
          <p:sp>
            <p:nvSpPr>
              <p:cNvPr id="14" name="Freeform: Shape 14">
                <a:extLst>
                  <a:ext uri="{FF2B5EF4-FFF2-40B4-BE49-F238E27FC236}">
                    <a16:creationId xmlns:a16="http://schemas.microsoft.com/office/drawing/2014/main" xmlns="" id="{FAC6889E-9C5A-4F40-B36F-D446C77768E4}"/>
                  </a:ext>
                </a:extLst>
              </p:cNvPr>
              <p:cNvSpPr/>
              <p:nvPr/>
            </p:nvSpPr>
            <p:spPr>
              <a:xfrm>
                <a:off x="3609975" y="1151426"/>
                <a:ext cx="4972050" cy="1445239"/>
              </a:xfrm>
              <a:custGeom>
                <a:avLst/>
                <a:gdLst>
                  <a:gd name="connsiteX0" fmla="*/ 0 w 4972050"/>
                  <a:gd name="connsiteY0" fmla="*/ 0 h 1445239"/>
                  <a:gd name="connsiteX1" fmla="*/ 4972050 w 4972050"/>
                  <a:gd name="connsiteY1" fmla="*/ 0 h 1445239"/>
                  <a:gd name="connsiteX2" fmla="*/ 4972050 w 4972050"/>
                  <a:gd name="connsiteY2" fmla="*/ 1445239 h 1445239"/>
                  <a:gd name="connsiteX3" fmla="*/ 4846713 w 4972050"/>
                  <a:gd name="connsiteY3" fmla="*/ 1445239 h 1445239"/>
                  <a:gd name="connsiteX4" fmla="*/ 4846713 w 4972050"/>
                  <a:gd name="connsiteY4" fmla="*/ 125337 h 1445239"/>
                  <a:gd name="connsiteX5" fmla="*/ 125337 w 4972050"/>
                  <a:gd name="connsiteY5" fmla="*/ 125337 h 1445239"/>
                  <a:gd name="connsiteX6" fmla="*/ 125337 w 4972050"/>
                  <a:gd name="connsiteY6" fmla="*/ 1445239 h 1445239"/>
                  <a:gd name="connsiteX7" fmla="*/ 0 w 4972050"/>
                  <a:gd name="connsiteY7" fmla="*/ 1445239 h 144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72050" h="1445239">
                    <a:moveTo>
                      <a:pt x="0" y="0"/>
                    </a:moveTo>
                    <a:lnTo>
                      <a:pt x="4972050" y="0"/>
                    </a:lnTo>
                    <a:lnTo>
                      <a:pt x="4972050" y="1445239"/>
                    </a:lnTo>
                    <a:lnTo>
                      <a:pt x="4846713" y="1445239"/>
                    </a:lnTo>
                    <a:lnTo>
                      <a:pt x="4846713" y="125337"/>
                    </a:lnTo>
                    <a:lnTo>
                      <a:pt x="125337" y="125337"/>
                    </a:lnTo>
                    <a:lnTo>
                      <a:pt x="125337" y="1445239"/>
                    </a:lnTo>
                    <a:lnTo>
                      <a:pt x="0" y="144523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5" name="Rectangle 14">
                <a:extLst>
                  <a:ext uri="{FF2B5EF4-FFF2-40B4-BE49-F238E27FC236}">
                    <a16:creationId xmlns:a16="http://schemas.microsoft.com/office/drawing/2014/main" xmlns="" id="{D039928E-7F45-4D48-A87B-BFF1229D99D9}"/>
                  </a:ext>
                </a:extLst>
              </p:cNvPr>
              <p:cNvSpPr/>
              <p:nvPr/>
            </p:nvSpPr>
            <p:spPr>
              <a:xfrm rot="2735247">
                <a:off x="8529637" y="409065"/>
                <a:ext cx="104775" cy="1445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6" name="Rectangle 15">
                <a:extLst>
                  <a:ext uri="{FF2B5EF4-FFF2-40B4-BE49-F238E27FC236}">
                    <a16:creationId xmlns:a16="http://schemas.microsoft.com/office/drawing/2014/main" xmlns="" id="{8C7D53DE-957E-4634-8DEC-72BF32FF5DB8}"/>
                  </a:ext>
                </a:extLst>
              </p:cNvPr>
              <p:cNvSpPr/>
              <p:nvPr/>
            </p:nvSpPr>
            <p:spPr>
              <a:xfrm rot="2735247">
                <a:off x="3452813" y="4639863"/>
                <a:ext cx="104775" cy="14452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0179" y="6572348"/>
            <a:ext cx="491309" cy="226659"/>
          </a:xfrm>
          <a:prstGeom prst="rect">
            <a:avLst/>
          </a:prstGeom>
        </p:spPr>
      </p:pic>
    </p:spTree>
    <p:extLst>
      <p:ext uri="{BB962C8B-B14F-4D97-AF65-F5344CB8AC3E}">
        <p14:creationId xmlns:p14="http://schemas.microsoft.com/office/powerpoint/2010/main" val="3746957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 xmlns:a16="http://schemas.microsoft.com/office/drawing/2014/main" id="{4DFE3C7E-8758-4EAA-8D55-71C391129664}"/>
              </a:ext>
            </a:extLst>
          </p:cNvPr>
          <p:cNvSpPr/>
          <p:nvPr/>
        </p:nvSpPr>
        <p:spPr>
          <a:xfrm>
            <a:off x="3850105" y="469232"/>
            <a:ext cx="8341895" cy="5919536"/>
          </a:xfrm>
          <a:prstGeom prst="rect">
            <a:avLst/>
          </a:prstGeom>
          <a:solidFill>
            <a:schemeClr val="bg1">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p:cNvSpPr txBox="1"/>
          <p:nvPr/>
        </p:nvSpPr>
        <p:spPr>
          <a:xfrm>
            <a:off x="4589287" y="971337"/>
            <a:ext cx="6191673" cy="923330"/>
          </a:xfrm>
          <a:prstGeom prst="rect">
            <a:avLst/>
          </a:prstGeom>
          <a:noFill/>
        </p:spPr>
        <p:txBody>
          <a:bodyPr wrap="square" rtlCol="0" anchor="ctr">
            <a:spAutoFit/>
          </a:bodyPr>
          <a:lstStyle/>
          <a:p>
            <a:r>
              <a:rPr lang="en" sz="5400" b="1" dirty="0" smtClean="0"/>
              <a:t>Know the Brand</a:t>
            </a:r>
            <a:endParaRPr lang="ko-KR" altLang="en-US" sz="5400" b="1" dirty="0">
              <a:cs typeface="Arial" pitchFamily="34" charset="0"/>
            </a:endParaRPr>
          </a:p>
        </p:txBody>
      </p:sp>
      <p:grpSp>
        <p:nvGrpSpPr>
          <p:cNvPr id="26" name="Group 25">
            <a:extLst>
              <a:ext uri="{FF2B5EF4-FFF2-40B4-BE49-F238E27FC236}">
                <a16:creationId xmlns="" xmlns:a16="http://schemas.microsoft.com/office/drawing/2014/main" id="{2A7CA9C8-FDF5-4E96-A012-E8E524C9AF6B}"/>
              </a:ext>
            </a:extLst>
          </p:cNvPr>
          <p:cNvGrpSpPr/>
          <p:nvPr/>
        </p:nvGrpSpPr>
        <p:grpSpPr>
          <a:xfrm rot="5400000">
            <a:off x="9043736" y="3240510"/>
            <a:ext cx="5919538" cy="376988"/>
            <a:chOff x="4379494" y="697832"/>
            <a:chExt cx="2586787" cy="168442"/>
          </a:xfrm>
        </p:grpSpPr>
        <p:sp>
          <p:nvSpPr>
            <p:cNvPr id="27" name="Rectangle 26">
              <a:extLst>
                <a:ext uri="{FF2B5EF4-FFF2-40B4-BE49-F238E27FC236}">
                  <a16:creationId xmlns="" xmlns:a16="http://schemas.microsoft.com/office/drawing/2014/main" id="{1326ABE8-C7BB-442E-840A-D50FC1DD044F}"/>
                </a:ext>
              </a:extLst>
            </p:cNvPr>
            <p:cNvSpPr/>
            <p:nvPr/>
          </p:nvSpPr>
          <p:spPr>
            <a:xfrm>
              <a:off x="4379494" y="697832"/>
              <a:ext cx="517358" cy="1684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8" name="Rectangle 27">
              <a:extLst>
                <a:ext uri="{FF2B5EF4-FFF2-40B4-BE49-F238E27FC236}">
                  <a16:creationId xmlns="" xmlns:a16="http://schemas.microsoft.com/office/drawing/2014/main" id="{F9866835-F79F-42D8-8D5D-E04BDB39E262}"/>
                </a:ext>
              </a:extLst>
            </p:cNvPr>
            <p:cNvSpPr/>
            <p:nvPr/>
          </p:nvSpPr>
          <p:spPr>
            <a:xfrm>
              <a:off x="4896852" y="697832"/>
              <a:ext cx="517358" cy="1684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Rectangle 28">
              <a:extLst>
                <a:ext uri="{FF2B5EF4-FFF2-40B4-BE49-F238E27FC236}">
                  <a16:creationId xmlns="" xmlns:a16="http://schemas.microsoft.com/office/drawing/2014/main" id="{19C395C0-7559-44A7-BA81-93FD49DD2D73}"/>
                </a:ext>
              </a:extLst>
            </p:cNvPr>
            <p:cNvSpPr/>
            <p:nvPr/>
          </p:nvSpPr>
          <p:spPr>
            <a:xfrm>
              <a:off x="5414209" y="697832"/>
              <a:ext cx="517358" cy="16844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Rectangle 29">
              <a:extLst>
                <a:ext uri="{FF2B5EF4-FFF2-40B4-BE49-F238E27FC236}">
                  <a16:creationId xmlns="" xmlns:a16="http://schemas.microsoft.com/office/drawing/2014/main" id="{527EFBB4-0EF0-4995-A85A-9AB27DC72B1D}"/>
                </a:ext>
              </a:extLst>
            </p:cNvPr>
            <p:cNvSpPr/>
            <p:nvPr/>
          </p:nvSpPr>
          <p:spPr>
            <a:xfrm>
              <a:off x="5931566" y="697832"/>
              <a:ext cx="517358" cy="16844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Rectangle 30">
              <a:extLst>
                <a:ext uri="{FF2B5EF4-FFF2-40B4-BE49-F238E27FC236}">
                  <a16:creationId xmlns="" xmlns:a16="http://schemas.microsoft.com/office/drawing/2014/main" id="{A5F89E9D-1C44-41B8-91F1-E08EC348E972}"/>
                </a:ext>
              </a:extLst>
            </p:cNvPr>
            <p:cNvSpPr/>
            <p:nvPr/>
          </p:nvSpPr>
          <p:spPr>
            <a:xfrm>
              <a:off x="6448923" y="697832"/>
              <a:ext cx="517358" cy="1684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33" name="TextBox 32"/>
          <p:cNvSpPr txBox="1"/>
          <p:nvPr/>
        </p:nvSpPr>
        <p:spPr>
          <a:xfrm>
            <a:off x="4641471" y="2215361"/>
            <a:ext cx="6322537" cy="738664"/>
          </a:xfrm>
          <a:prstGeom prst="rect">
            <a:avLst/>
          </a:prstGeom>
          <a:noFill/>
        </p:spPr>
        <p:txBody>
          <a:bodyPr wrap="square" rtlCol="0">
            <a:spAutoFit/>
          </a:bodyPr>
          <a:lstStyle/>
          <a:p>
            <a:pPr marL="285750" lvl="0" indent="-285750">
              <a:buClr>
                <a:srgbClr val="002060"/>
              </a:buClr>
              <a:buFont typeface="Wingdings" panose="05000000000000000000" pitchFamily="2" charset="2"/>
              <a:buChar char="Ø"/>
            </a:pPr>
            <a:r>
              <a:rPr lang="en-US" sz="1400" dirty="0" smtClean="0"/>
              <a:t>Business Model: Deliver deeper and more meaningful customer experiences in all aspects of their lives at home, work and away by converting these innovative brand experiences into sales.</a:t>
            </a:r>
            <a:endParaRPr lang="en-US" sz="1400" dirty="0"/>
          </a:p>
        </p:txBody>
      </p:sp>
      <p:sp>
        <p:nvSpPr>
          <p:cNvPr id="35" name="TextBox 34"/>
          <p:cNvSpPr txBox="1"/>
          <p:nvPr/>
        </p:nvSpPr>
        <p:spPr>
          <a:xfrm>
            <a:off x="4626821" y="3331397"/>
            <a:ext cx="6548202" cy="738664"/>
          </a:xfrm>
          <a:prstGeom prst="rect">
            <a:avLst/>
          </a:prstGeom>
          <a:noFill/>
        </p:spPr>
        <p:txBody>
          <a:bodyPr wrap="square" rtlCol="0">
            <a:spAutoFit/>
          </a:bodyPr>
          <a:lstStyle/>
          <a:p>
            <a:pPr marL="285750" lvl="0" indent="-285750">
              <a:spcBef>
                <a:spcPts val="1600"/>
              </a:spcBef>
              <a:buClr>
                <a:srgbClr val="002060"/>
              </a:buClr>
              <a:buFont typeface="Wingdings" panose="05000000000000000000" pitchFamily="2" charset="2"/>
              <a:buChar char="Ø"/>
            </a:pPr>
            <a:r>
              <a:rPr lang="en-US" sz="1400" dirty="0" smtClean="0"/>
              <a:t>West Elm designs the majority of its items in-house, allowing it to control its offering of organic, sustainably sourced, and Fair Trade Certified products. In 2014, it became the first-ever US home retailer to offer Fair Trade Certified products.</a:t>
            </a:r>
            <a:endParaRPr lang="en-US" sz="1400" dirty="0"/>
          </a:p>
        </p:txBody>
      </p:sp>
      <p:sp>
        <p:nvSpPr>
          <p:cNvPr id="37" name="TextBox 36"/>
          <p:cNvSpPr txBox="1"/>
          <p:nvPr/>
        </p:nvSpPr>
        <p:spPr>
          <a:xfrm>
            <a:off x="4630102" y="4584948"/>
            <a:ext cx="6747145" cy="738664"/>
          </a:xfrm>
          <a:prstGeom prst="rect">
            <a:avLst/>
          </a:prstGeom>
          <a:noFill/>
        </p:spPr>
        <p:txBody>
          <a:bodyPr wrap="square" rtlCol="0">
            <a:spAutoFit/>
          </a:bodyPr>
          <a:lstStyle/>
          <a:p>
            <a:pPr marL="285750" lvl="0" indent="-285750">
              <a:spcBef>
                <a:spcPts val="1600"/>
              </a:spcBef>
              <a:buClr>
                <a:srgbClr val="002060"/>
              </a:buClr>
              <a:buFont typeface="Wingdings" panose="05000000000000000000" pitchFamily="2" charset="2"/>
              <a:buChar char="Ø"/>
            </a:pPr>
            <a:r>
              <a:rPr lang="en-US" sz="1400" dirty="0" smtClean="0"/>
              <a:t>Brand offerings like Home Installation, In-Store Design Services &amp; Room Planner not only increases store sales but also online sales of partner brands (William Sonoma, Pottery Barn, Mark and Graham, Rejuvenation).</a:t>
            </a:r>
            <a:endParaRPr lang="en-US" sz="1400" dirty="0"/>
          </a:p>
        </p:txBody>
      </p:sp>
      <p:sp>
        <p:nvSpPr>
          <p:cNvPr id="39" name="Rectangle 38"/>
          <p:cNvSpPr/>
          <p:nvPr/>
        </p:nvSpPr>
        <p:spPr>
          <a:xfrm>
            <a:off x="11745869" y="6383215"/>
            <a:ext cx="413890" cy="400110"/>
          </a:xfrm>
          <a:prstGeom prst="rect">
            <a:avLst/>
          </a:prstGeom>
        </p:spPr>
        <p:txBody>
          <a:bodyPr wrap="square">
            <a:spAutoFit/>
          </a:bodyPr>
          <a:lstStyle/>
          <a:p>
            <a:r>
              <a:rPr lang="en-US" sz="2000" b="1" dirty="0" smtClean="0">
                <a:solidFill>
                  <a:schemeClr val="tx1">
                    <a:lumMod val="85000"/>
                    <a:lumOff val="15000"/>
                  </a:schemeClr>
                </a:solidFill>
                <a:latin typeface="Roboto" panose="020B0604020202020204" charset="0"/>
                <a:ea typeface="Roboto" panose="020B0604020202020204" charset="0"/>
              </a:rPr>
              <a:t>3</a:t>
            </a:r>
            <a:endParaRPr lang="en-US" sz="2000" dirty="0">
              <a:solidFill>
                <a:schemeClr val="tx1">
                  <a:lumMod val="85000"/>
                  <a:lumOff val="15000"/>
                </a:schemeClr>
              </a:solidFill>
              <a:latin typeface="Roboto" panose="020B0604020202020204" charset="0"/>
              <a:ea typeface="Roboto" panose="020B0604020202020204" charset="0"/>
            </a:endParaRPr>
          </a:p>
        </p:txBody>
      </p:sp>
      <p:pic>
        <p:nvPicPr>
          <p:cNvPr id="21" name="Picture 2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0179" y="6572348"/>
            <a:ext cx="491309" cy="226659"/>
          </a:xfrm>
          <a:prstGeom prst="rect">
            <a:avLst/>
          </a:prstGeom>
        </p:spPr>
      </p:pic>
      <p:sp>
        <p:nvSpPr>
          <p:cNvPr id="22" name="Right Triangle 21"/>
          <p:cNvSpPr/>
          <p:nvPr/>
        </p:nvSpPr>
        <p:spPr>
          <a:xfrm rot="16200000">
            <a:off x="11346689" y="6011224"/>
            <a:ext cx="902268" cy="80901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a:off x="11775365" y="6540527"/>
            <a:ext cx="413890" cy="307777"/>
          </a:xfrm>
          <a:prstGeom prst="rect">
            <a:avLst/>
          </a:prstGeom>
        </p:spPr>
        <p:txBody>
          <a:bodyPr wrap="square">
            <a:spAutoFit/>
          </a:bodyPr>
          <a:lstStyle/>
          <a:p>
            <a:r>
              <a:rPr lang="en-US" sz="1400" b="1" dirty="0" smtClean="0">
                <a:solidFill>
                  <a:schemeClr val="tx1">
                    <a:lumMod val="85000"/>
                    <a:lumOff val="15000"/>
                  </a:schemeClr>
                </a:solidFill>
                <a:latin typeface="Roboto" panose="020B0604020202020204" charset="0"/>
                <a:ea typeface="Roboto" panose="020B0604020202020204" charset="0"/>
              </a:rPr>
              <a:t>3</a:t>
            </a:r>
            <a:endParaRPr lang="en-US" sz="1400" dirty="0">
              <a:solidFill>
                <a:schemeClr val="tx1">
                  <a:lumMod val="85000"/>
                  <a:lumOff val="15000"/>
                </a:schemeClr>
              </a:solidFill>
              <a:latin typeface="Roboto" panose="020B0604020202020204" charset="0"/>
              <a:ea typeface="Roboto" panose="020B0604020202020204" charset="0"/>
            </a:endParaRPr>
          </a:p>
        </p:txBody>
      </p:sp>
    </p:spTree>
    <p:extLst>
      <p:ext uri="{BB962C8B-B14F-4D97-AF65-F5344CB8AC3E}">
        <p14:creationId xmlns:p14="http://schemas.microsoft.com/office/powerpoint/2010/main" val="1696796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2" y="0"/>
            <a:ext cx="12144375" cy="685800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3896" y="1099910"/>
            <a:ext cx="10269416" cy="4692631"/>
          </a:xfrm>
          <a:prstGeom prst="rect">
            <a:avLst/>
          </a:prstGeom>
        </p:spPr>
      </p:pic>
      <p:sp>
        <p:nvSpPr>
          <p:cNvPr id="7" name="Rectangle 6"/>
          <p:cNvSpPr/>
          <p:nvPr/>
        </p:nvSpPr>
        <p:spPr>
          <a:xfrm>
            <a:off x="3937126" y="323651"/>
            <a:ext cx="4294189" cy="830997"/>
          </a:xfrm>
          <a:prstGeom prst="rect">
            <a:avLst/>
          </a:prstGeom>
        </p:spPr>
        <p:txBody>
          <a:bodyPr wrap="none">
            <a:spAutoFit/>
          </a:bodyPr>
          <a:lstStyle/>
          <a:p>
            <a:r>
              <a:rPr lang="en" sz="4800" b="1" dirty="0" smtClean="0">
                <a:solidFill>
                  <a:schemeClr val="bg1"/>
                </a:solidFill>
              </a:rPr>
              <a:t>Target Audience</a:t>
            </a:r>
            <a:endParaRPr lang="en-US" sz="4800" b="1" dirty="0">
              <a:solidFill>
                <a:schemeClr val="bg1"/>
              </a:solidFill>
            </a:endParaRPr>
          </a:p>
        </p:txBody>
      </p:sp>
      <p:sp>
        <p:nvSpPr>
          <p:cNvPr id="8" name="Rectangle 7"/>
          <p:cNvSpPr/>
          <p:nvPr/>
        </p:nvSpPr>
        <p:spPr>
          <a:xfrm>
            <a:off x="2246378" y="1299727"/>
            <a:ext cx="7741684" cy="646331"/>
          </a:xfrm>
          <a:prstGeom prst="rect">
            <a:avLst/>
          </a:prstGeom>
        </p:spPr>
        <p:txBody>
          <a:bodyPr wrap="square">
            <a:spAutoFit/>
          </a:bodyPr>
          <a:lstStyle/>
          <a:p>
            <a:pPr lvl="0" algn="ctr"/>
            <a:r>
              <a:rPr lang="en-US" dirty="0" smtClean="0">
                <a:solidFill>
                  <a:schemeClr val="bg1"/>
                </a:solidFill>
              </a:rPr>
              <a:t>HENRYs (high-earners-not-rich-yet) are the key demographic customer for their market. Aged between 24-40 years with income levels of ($100k-$250K).</a:t>
            </a:r>
            <a:endParaRPr lang="en-US" dirty="0">
              <a:solidFill>
                <a:schemeClr val="bg1"/>
              </a:solidFill>
            </a:endParaRPr>
          </a:p>
        </p:txBody>
      </p:sp>
      <p:sp>
        <p:nvSpPr>
          <p:cNvPr id="20" name="Rectangle 19"/>
          <p:cNvSpPr/>
          <p:nvPr/>
        </p:nvSpPr>
        <p:spPr>
          <a:xfrm>
            <a:off x="1710054" y="4011458"/>
            <a:ext cx="1728743" cy="707886"/>
          </a:xfrm>
          <a:prstGeom prst="rect">
            <a:avLst/>
          </a:prstGeom>
        </p:spPr>
        <p:txBody>
          <a:bodyPr wrap="none">
            <a:spAutoFit/>
          </a:bodyPr>
          <a:lstStyle/>
          <a:p>
            <a:pPr lvl="0"/>
            <a:r>
              <a:rPr lang="en-US" sz="2000" b="1" dirty="0" smtClean="0">
                <a:solidFill>
                  <a:schemeClr val="bg1"/>
                </a:solidFill>
              </a:rPr>
              <a:t>Eco Conscious </a:t>
            </a:r>
          </a:p>
          <a:p>
            <a:pPr lvl="0"/>
            <a:r>
              <a:rPr lang="en-US" sz="2000" b="1" dirty="0" smtClean="0">
                <a:solidFill>
                  <a:schemeClr val="bg1"/>
                </a:solidFill>
              </a:rPr>
              <a:t>Consumer</a:t>
            </a:r>
            <a:endParaRPr lang="en-US" sz="2000" b="1" dirty="0">
              <a:solidFill>
                <a:schemeClr val="bg1"/>
              </a:solidFill>
            </a:endParaRPr>
          </a:p>
        </p:txBody>
      </p:sp>
      <p:pic>
        <p:nvPicPr>
          <p:cNvPr id="21" name="Picture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17788" y="4088209"/>
            <a:ext cx="74677" cy="1608226"/>
          </a:xfrm>
          <a:prstGeom prst="rect">
            <a:avLst/>
          </a:prstGeom>
        </p:spPr>
      </p:pic>
      <p:pic>
        <p:nvPicPr>
          <p:cNvPr id="22" name="Picture 2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flipV="1">
            <a:off x="4637413" y="3687189"/>
            <a:ext cx="74677" cy="1608226"/>
          </a:xfrm>
          <a:prstGeom prst="rect">
            <a:avLst/>
          </a:prstGeom>
        </p:spPr>
      </p:pic>
      <p:sp>
        <p:nvSpPr>
          <p:cNvPr id="23" name="Rectangle 22"/>
          <p:cNvSpPr/>
          <p:nvPr/>
        </p:nvSpPr>
        <p:spPr>
          <a:xfrm>
            <a:off x="4681420" y="3633386"/>
            <a:ext cx="974947" cy="400110"/>
          </a:xfrm>
          <a:prstGeom prst="rect">
            <a:avLst/>
          </a:prstGeom>
        </p:spPr>
        <p:txBody>
          <a:bodyPr wrap="none">
            <a:spAutoFit/>
          </a:bodyPr>
          <a:lstStyle/>
          <a:p>
            <a:r>
              <a:rPr lang="en" sz="2000" b="1" dirty="0" smtClean="0">
                <a:solidFill>
                  <a:schemeClr val="bg1"/>
                </a:solidFill>
              </a:rPr>
              <a:t>Gender</a:t>
            </a:r>
            <a:endParaRPr lang="en-US" sz="2000" b="1" dirty="0">
              <a:solidFill>
                <a:schemeClr val="bg1"/>
              </a:solidFill>
            </a:endParaRPr>
          </a:p>
        </p:txBody>
      </p:sp>
      <p:pic>
        <p:nvPicPr>
          <p:cNvPr id="24" name="Picture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93882" y="3034810"/>
            <a:ext cx="74677" cy="1608226"/>
          </a:xfrm>
          <a:prstGeom prst="rect">
            <a:avLst/>
          </a:prstGeom>
        </p:spPr>
      </p:pic>
      <p:sp>
        <p:nvSpPr>
          <p:cNvPr id="25" name="Rectangle 24"/>
          <p:cNvSpPr/>
          <p:nvPr/>
        </p:nvSpPr>
        <p:spPr>
          <a:xfrm>
            <a:off x="6768559" y="2959181"/>
            <a:ext cx="2113079" cy="707886"/>
          </a:xfrm>
          <a:prstGeom prst="rect">
            <a:avLst/>
          </a:prstGeom>
        </p:spPr>
        <p:txBody>
          <a:bodyPr wrap="none">
            <a:spAutoFit/>
          </a:bodyPr>
          <a:lstStyle/>
          <a:p>
            <a:r>
              <a:rPr lang="en" sz="2000" b="1" dirty="0" smtClean="0">
                <a:solidFill>
                  <a:schemeClr val="bg1"/>
                </a:solidFill>
              </a:rPr>
              <a:t>Household with 2 </a:t>
            </a:r>
          </a:p>
          <a:p>
            <a:r>
              <a:rPr lang="en" sz="2000" b="1" dirty="0" smtClean="0">
                <a:solidFill>
                  <a:schemeClr val="bg1"/>
                </a:solidFill>
              </a:rPr>
              <a:t>or more people</a:t>
            </a:r>
            <a:endParaRPr lang="en-US" sz="2000" b="1" dirty="0">
              <a:solidFill>
                <a:schemeClr val="bg1"/>
              </a:solidFill>
            </a:endParaRPr>
          </a:p>
        </p:txBody>
      </p:sp>
      <p:sp>
        <p:nvSpPr>
          <p:cNvPr id="26" name="Oval 25"/>
          <p:cNvSpPr/>
          <p:nvPr/>
        </p:nvSpPr>
        <p:spPr>
          <a:xfrm>
            <a:off x="1386960" y="5428269"/>
            <a:ext cx="536331" cy="53633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4406585" y="5074074"/>
            <a:ext cx="536331" cy="53633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6466694" y="4431039"/>
            <a:ext cx="536331" cy="53633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1617788" y="4088209"/>
            <a:ext cx="74677" cy="111683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4637411" y="3677159"/>
            <a:ext cx="74677" cy="111683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6697792" y="3037176"/>
            <a:ext cx="74677" cy="1116837"/>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0179" y="6572348"/>
            <a:ext cx="491309" cy="226659"/>
          </a:xfrm>
          <a:prstGeom prst="rect">
            <a:avLst/>
          </a:prstGeom>
        </p:spPr>
      </p:pic>
      <p:sp>
        <p:nvSpPr>
          <p:cNvPr id="37" name="Right Triangle 36"/>
          <p:cNvSpPr/>
          <p:nvPr/>
        </p:nvSpPr>
        <p:spPr>
          <a:xfrm rot="16200000">
            <a:off x="11346689" y="6021056"/>
            <a:ext cx="902268" cy="80901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p:cNvSpPr/>
          <p:nvPr/>
        </p:nvSpPr>
        <p:spPr>
          <a:xfrm>
            <a:off x="11775365" y="6550359"/>
            <a:ext cx="413890" cy="307777"/>
          </a:xfrm>
          <a:prstGeom prst="rect">
            <a:avLst/>
          </a:prstGeom>
        </p:spPr>
        <p:txBody>
          <a:bodyPr wrap="square">
            <a:spAutoFit/>
          </a:bodyPr>
          <a:lstStyle/>
          <a:p>
            <a:r>
              <a:rPr lang="en-US" sz="1400" b="1" dirty="0" smtClean="0">
                <a:solidFill>
                  <a:schemeClr val="tx1">
                    <a:lumMod val="85000"/>
                    <a:lumOff val="15000"/>
                  </a:schemeClr>
                </a:solidFill>
                <a:latin typeface="Roboto" panose="020B0604020202020204" charset="0"/>
                <a:ea typeface="Roboto" panose="020B0604020202020204" charset="0"/>
              </a:rPr>
              <a:t>4</a:t>
            </a:r>
            <a:endParaRPr lang="en-US" sz="1400" dirty="0">
              <a:solidFill>
                <a:schemeClr val="tx1">
                  <a:lumMod val="85000"/>
                  <a:lumOff val="15000"/>
                </a:schemeClr>
              </a:solidFill>
              <a:latin typeface="Roboto" panose="020B0604020202020204" charset="0"/>
              <a:ea typeface="Roboto" panose="020B0604020202020204" charset="0"/>
            </a:endParaRPr>
          </a:p>
        </p:txBody>
      </p:sp>
    </p:spTree>
    <p:extLst>
      <p:ext uri="{BB962C8B-B14F-4D97-AF65-F5344CB8AC3E}">
        <p14:creationId xmlns:p14="http://schemas.microsoft.com/office/powerpoint/2010/main" val="26303689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2" y="0"/>
            <a:ext cx="12144374" cy="6858000"/>
          </a:xfrm>
          <a:prstGeom prst="rect">
            <a:avLst/>
          </a:prstGeom>
        </p:spPr>
      </p:pic>
      <p:pic>
        <p:nvPicPr>
          <p:cNvPr id="59" name="Picture 5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096" y="432054"/>
            <a:ext cx="11423904" cy="6425946"/>
          </a:xfrm>
          <a:prstGeom prst="rect">
            <a:avLst/>
          </a:prstGeom>
        </p:spPr>
      </p:pic>
      <p:pic>
        <p:nvPicPr>
          <p:cNvPr id="33" name="Picture Placeholder 1" hidden="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28" y="-6624"/>
            <a:ext cx="12159759" cy="6858000"/>
          </a:xfrm>
          <a:prstGeom prst="rect">
            <a:avLst/>
          </a:prstGeom>
        </p:spPr>
      </p:pic>
      <p:pic>
        <p:nvPicPr>
          <p:cNvPr id="37" name="Picture 36"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7036" y="425430"/>
            <a:ext cx="11379279" cy="6425946"/>
          </a:xfrm>
          <a:prstGeom prst="rect">
            <a:avLst/>
          </a:prstGeom>
        </p:spPr>
      </p:pic>
      <p:sp>
        <p:nvSpPr>
          <p:cNvPr id="40" name="Rectangle 39"/>
          <p:cNvSpPr/>
          <p:nvPr/>
        </p:nvSpPr>
        <p:spPr>
          <a:xfrm>
            <a:off x="2314591" y="317027"/>
            <a:ext cx="7552517" cy="830997"/>
          </a:xfrm>
          <a:prstGeom prst="rect">
            <a:avLst/>
          </a:prstGeom>
        </p:spPr>
        <p:txBody>
          <a:bodyPr wrap="none">
            <a:spAutoFit/>
          </a:bodyPr>
          <a:lstStyle/>
          <a:p>
            <a:pPr lvl="0" algn="ctr"/>
            <a:r>
              <a:rPr lang="en-US" sz="4800" b="1" dirty="0" smtClean="0">
                <a:solidFill>
                  <a:schemeClr val="bg1"/>
                </a:solidFill>
              </a:rPr>
              <a:t>Current Marketing Strategies</a:t>
            </a:r>
            <a:endParaRPr lang="en-US" sz="4800" b="1" dirty="0">
              <a:solidFill>
                <a:schemeClr val="bg1"/>
              </a:solidFill>
            </a:endParaRPr>
          </a:p>
        </p:txBody>
      </p:sp>
      <p:cxnSp>
        <p:nvCxnSpPr>
          <p:cNvPr id="41" name="Straight Connector 40">
            <a:extLst>
              <a:ext uri="{FF2B5EF4-FFF2-40B4-BE49-F238E27FC236}">
                <a16:creationId xmlns:a16="http://schemas.microsoft.com/office/drawing/2014/main" xmlns="" id="{75881B8D-0A55-4937-B14B-2DE41BA54FEE}"/>
              </a:ext>
            </a:extLst>
          </p:cNvPr>
          <p:cNvCxnSpPr>
            <a:cxnSpLocks/>
          </p:cNvCxnSpPr>
          <p:nvPr/>
        </p:nvCxnSpPr>
        <p:spPr>
          <a:xfrm flipV="1">
            <a:off x="964404" y="1675872"/>
            <a:ext cx="13144" cy="4700719"/>
          </a:xfrm>
          <a:prstGeom prst="line">
            <a:avLst/>
          </a:prstGeom>
          <a:ln w="15875">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42" name="Rectangle 41"/>
          <p:cNvSpPr/>
          <p:nvPr/>
        </p:nvSpPr>
        <p:spPr>
          <a:xfrm>
            <a:off x="1190139" y="1877983"/>
            <a:ext cx="2231701" cy="369332"/>
          </a:xfrm>
          <a:prstGeom prst="rect">
            <a:avLst/>
          </a:prstGeom>
        </p:spPr>
        <p:txBody>
          <a:bodyPr wrap="none">
            <a:spAutoFit/>
          </a:bodyPr>
          <a:lstStyle/>
          <a:p>
            <a:pPr lvl="0"/>
            <a:r>
              <a:rPr lang="en-US" b="1" dirty="0" smtClean="0">
                <a:solidFill>
                  <a:schemeClr val="bg1"/>
                </a:solidFill>
              </a:rPr>
              <a:t>Print Media - Catalog</a:t>
            </a:r>
            <a:endParaRPr lang="en-US" b="1" dirty="0">
              <a:solidFill>
                <a:schemeClr val="bg1"/>
              </a:solidFill>
            </a:endParaRPr>
          </a:p>
        </p:txBody>
      </p:sp>
      <p:sp>
        <p:nvSpPr>
          <p:cNvPr id="43" name="Rectangle 42"/>
          <p:cNvSpPr/>
          <p:nvPr/>
        </p:nvSpPr>
        <p:spPr>
          <a:xfrm>
            <a:off x="1189580" y="2473115"/>
            <a:ext cx="4200811" cy="1354217"/>
          </a:xfrm>
          <a:prstGeom prst="rect">
            <a:avLst/>
          </a:prstGeom>
        </p:spPr>
        <p:txBody>
          <a:bodyPr wrap="square">
            <a:spAutoFit/>
          </a:bodyPr>
          <a:lstStyle/>
          <a:p>
            <a:pPr lvl="0">
              <a:spcBef>
                <a:spcPts val="1600"/>
              </a:spcBef>
            </a:pPr>
            <a:r>
              <a:rPr lang="en-US" b="1" dirty="0" smtClean="0">
                <a:solidFill>
                  <a:schemeClr val="bg1"/>
                </a:solidFill>
              </a:rPr>
              <a:t>Local Community Programs - </a:t>
            </a:r>
            <a:r>
              <a:rPr lang="en-US" sz="1600" dirty="0">
                <a:solidFill>
                  <a:schemeClr val="bg1"/>
                </a:solidFill>
              </a:rPr>
              <a:t>In each location, they </a:t>
            </a:r>
            <a:r>
              <a:rPr lang="en-US" sz="1600" dirty="0" smtClean="0">
                <a:solidFill>
                  <a:schemeClr val="bg1"/>
                </a:solidFill>
              </a:rPr>
              <a:t>broaden </a:t>
            </a:r>
            <a:r>
              <a:rPr lang="en-US" sz="1600" dirty="0">
                <a:solidFill>
                  <a:schemeClr val="bg1"/>
                </a:solidFill>
              </a:rPr>
              <a:t>their partnerships with both the makers and designers through their local program, garnering big interest from both customers and communities </a:t>
            </a:r>
            <a:endParaRPr lang="en-US" sz="1600" dirty="0">
              <a:solidFill>
                <a:schemeClr val="bg1"/>
              </a:solidFill>
            </a:endParaRPr>
          </a:p>
        </p:txBody>
      </p:sp>
      <p:sp>
        <p:nvSpPr>
          <p:cNvPr id="44" name="Rectangle 43"/>
          <p:cNvSpPr/>
          <p:nvPr/>
        </p:nvSpPr>
        <p:spPr>
          <a:xfrm>
            <a:off x="1208362" y="4023720"/>
            <a:ext cx="1725409" cy="369332"/>
          </a:xfrm>
          <a:prstGeom prst="rect">
            <a:avLst/>
          </a:prstGeom>
        </p:spPr>
        <p:txBody>
          <a:bodyPr wrap="none">
            <a:spAutoFit/>
          </a:bodyPr>
          <a:lstStyle/>
          <a:p>
            <a:r>
              <a:rPr lang="en" b="1" dirty="0" smtClean="0">
                <a:solidFill>
                  <a:schemeClr val="bg1"/>
                </a:solidFill>
              </a:rPr>
              <a:t>TV Ad campaign</a:t>
            </a:r>
            <a:endParaRPr lang="en-US" b="1" dirty="0">
              <a:solidFill>
                <a:schemeClr val="bg1"/>
              </a:solidFill>
            </a:endParaRPr>
          </a:p>
        </p:txBody>
      </p:sp>
      <p:sp>
        <p:nvSpPr>
          <p:cNvPr id="45" name="Rectangle 44"/>
          <p:cNvSpPr/>
          <p:nvPr/>
        </p:nvSpPr>
        <p:spPr>
          <a:xfrm>
            <a:off x="1189580" y="4589822"/>
            <a:ext cx="4913048" cy="861774"/>
          </a:xfrm>
          <a:prstGeom prst="rect">
            <a:avLst/>
          </a:prstGeom>
        </p:spPr>
        <p:txBody>
          <a:bodyPr wrap="square">
            <a:spAutoFit/>
          </a:bodyPr>
          <a:lstStyle/>
          <a:p>
            <a:pPr lvl="0">
              <a:spcBef>
                <a:spcPts val="1600"/>
              </a:spcBef>
            </a:pPr>
            <a:r>
              <a:rPr lang="en-US" b="1" dirty="0" smtClean="0">
                <a:solidFill>
                  <a:schemeClr val="bg1"/>
                </a:solidFill>
              </a:rPr>
              <a:t>Display Ads/Social Media Marketing </a:t>
            </a:r>
            <a:r>
              <a:rPr lang="en-US" sz="1600" dirty="0" smtClean="0">
                <a:solidFill>
                  <a:schemeClr val="bg1"/>
                </a:solidFill>
              </a:rPr>
              <a:t>using #mywestelm tag (retargeting, acquisition, brand awareness)</a:t>
            </a:r>
            <a:endParaRPr lang="en-US" sz="1600" dirty="0">
              <a:solidFill>
                <a:schemeClr val="bg1"/>
              </a:solidFill>
            </a:endParaRPr>
          </a:p>
        </p:txBody>
      </p:sp>
      <p:sp>
        <p:nvSpPr>
          <p:cNvPr id="46" name="Rectangle 45"/>
          <p:cNvSpPr/>
          <p:nvPr/>
        </p:nvSpPr>
        <p:spPr>
          <a:xfrm>
            <a:off x="1191277" y="5655147"/>
            <a:ext cx="1803699" cy="369332"/>
          </a:xfrm>
          <a:prstGeom prst="rect">
            <a:avLst/>
          </a:prstGeom>
        </p:spPr>
        <p:txBody>
          <a:bodyPr wrap="none">
            <a:spAutoFit/>
          </a:bodyPr>
          <a:lstStyle/>
          <a:p>
            <a:r>
              <a:rPr lang="en" b="1" dirty="0" smtClean="0">
                <a:solidFill>
                  <a:schemeClr val="bg1"/>
                </a:solidFill>
              </a:rPr>
              <a:t>Email Campaigns</a:t>
            </a:r>
            <a:endParaRPr lang="en-US" b="1" dirty="0">
              <a:solidFill>
                <a:schemeClr val="bg1"/>
              </a:solidFill>
            </a:endParaRPr>
          </a:p>
        </p:txBody>
      </p:sp>
      <p:sp>
        <p:nvSpPr>
          <p:cNvPr id="47" name="Rectangle 46"/>
          <p:cNvSpPr/>
          <p:nvPr/>
        </p:nvSpPr>
        <p:spPr>
          <a:xfrm>
            <a:off x="6334471" y="1887289"/>
            <a:ext cx="1982722" cy="369332"/>
          </a:xfrm>
          <a:prstGeom prst="rect">
            <a:avLst/>
          </a:prstGeom>
        </p:spPr>
        <p:txBody>
          <a:bodyPr wrap="none">
            <a:spAutoFit/>
          </a:bodyPr>
          <a:lstStyle/>
          <a:p>
            <a:pPr lvl="0"/>
            <a:r>
              <a:rPr lang="en-US" b="1" dirty="0" smtClean="0">
                <a:solidFill>
                  <a:schemeClr val="bg1"/>
                </a:solidFill>
              </a:rPr>
              <a:t>Content Marketing</a:t>
            </a:r>
            <a:endParaRPr lang="en-US" b="1" dirty="0">
              <a:solidFill>
                <a:schemeClr val="bg1"/>
              </a:solidFill>
            </a:endParaRPr>
          </a:p>
        </p:txBody>
      </p:sp>
      <p:sp>
        <p:nvSpPr>
          <p:cNvPr id="48" name="Rectangle 47"/>
          <p:cNvSpPr/>
          <p:nvPr/>
        </p:nvSpPr>
        <p:spPr>
          <a:xfrm>
            <a:off x="6587960" y="2333267"/>
            <a:ext cx="2462534" cy="369332"/>
          </a:xfrm>
          <a:prstGeom prst="rect">
            <a:avLst/>
          </a:prstGeom>
        </p:spPr>
        <p:txBody>
          <a:bodyPr wrap="none">
            <a:spAutoFit/>
          </a:bodyPr>
          <a:lstStyle/>
          <a:p>
            <a:pPr marL="285750" lvl="0" indent="-285750">
              <a:spcBef>
                <a:spcPts val="1600"/>
              </a:spcBef>
              <a:buFont typeface="Arial" panose="020B0604020202020204" pitchFamily="34" charset="0"/>
              <a:buChar char="•"/>
            </a:pPr>
            <a:r>
              <a:rPr lang="en-US" dirty="0" smtClean="0">
                <a:solidFill>
                  <a:schemeClr val="bg1"/>
                </a:solidFill>
              </a:rPr>
              <a:t>Mobile Shopping Ads</a:t>
            </a:r>
            <a:endParaRPr lang="en-US" dirty="0">
              <a:solidFill>
                <a:schemeClr val="bg1"/>
              </a:solidFill>
            </a:endParaRPr>
          </a:p>
        </p:txBody>
      </p:sp>
      <p:sp>
        <p:nvSpPr>
          <p:cNvPr id="49" name="Rectangle 48"/>
          <p:cNvSpPr/>
          <p:nvPr/>
        </p:nvSpPr>
        <p:spPr>
          <a:xfrm>
            <a:off x="6586773" y="2800972"/>
            <a:ext cx="2121606" cy="369332"/>
          </a:xfrm>
          <a:prstGeom prst="rect">
            <a:avLst/>
          </a:prstGeom>
        </p:spPr>
        <p:txBody>
          <a:bodyPr wrap="none">
            <a:spAutoFit/>
          </a:bodyPr>
          <a:lstStyle/>
          <a:p>
            <a:pPr marL="285750" lvl="0" indent="-285750">
              <a:spcBef>
                <a:spcPts val="1600"/>
              </a:spcBef>
              <a:buFont typeface="Arial" panose="020B0604020202020204" pitchFamily="34" charset="0"/>
              <a:buChar char="•"/>
            </a:pPr>
            <a:r>
              <a:rPr lang="en-US" dirty="0" smtClean="0">
                <a:solidFill>
                  <a:schemeClr val="bg1"/>
                </a:solidFill>
              </a:rPr>
              <a:t>YouTube </a:t>
            </a:r>
            <a:r>
              <a:rPr lang="en-US" dirty="0" smtClean="0">
                <a:solidFill>
                  <a:schemeClr val="bg1"/>
                </a:solidFill>
              </a:rPr>
              <a:t>channel</a:t>
            </a:r>
            <a:endParaRPr lang="en-US" dirty="0">
              <a:solidFill>
                <a:schemeClr val="bg1"/>
              </a:solidFill>
            </a:endParaRPr>
          </a:p>
        </p:txBody>
      </p:sp>
      <p:sp>
        <p:nvSpPr>
          <p:cNvPr id="50" name="Rectangle 49"/>
          <p:cNvSpPr/>
          <p:nvPr/>
        </p:nvSpPr>
        <p:spPr>
          <a:xfrm>
            <a:off x="6597105" y="3260865"/>
            <a:ext cx="3550220" cy="615553"/>
          </a:xfrm>
          <a:prstGeom prst="rect">
            <a:avLst/>
          </a:prstGeom>
        </p:spPr>
        <p:txBody>
          <a:bodyPr wrap="square">
            <a:spAutoFit/>
          </a:bodyPr>
          <a:lstStyle/>
          <a:p>
            <a:pPr marL="285750" lvl="0" indent="-285750">
              <a:spcBef>
                <a:spcPts val="1600"/>
              </a:spcBef>
              <a:buFont typeface="Arial" panose="020B0604020202020204" pitchFamily="34" charset="0"/>
              <a:buChar char="•"/>
            </a:pPr>
            <a:r>
              <a:rPr lang="en" dirty="0">
                <a:solidFill>
                  <a:schemeClr val="bg1"/>
                </a:solidFill>
              </a:rPr>
              <a:t>Customer Match for Shopping </a:t>
            </a:r>
            <a:r>
              <a:rPr lang="en" sz="1600" dirty="0">
                <a:solidFill>
                  <a:schemeClr val="bg1"/>
                </a:solidFill>
              </a:rPr>
              <a:t>(Google’s re-engagement tool)</a:t>
            </a:r>
          </a:p>
        </p:txBody>
      </p:sp>
      <p:sp>
        <p:nvSpPr>
          <p:cNvPr id="51" name="Right Arrow 50"/>
          <p:cNvSpPr/>
          <p:nvPr/>
        </p:nvSpPr>
        <p:spPr>
          <a:xfrm>
            <a:off x="977549" y="1941898"/>
            <a:ext cx="230814" cy="243463"/>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ight Arrow 51"/>
          <p:cNvSpPr/>
          <p:nvPr/>
        </p:nvSpPr>
        <p:spPr>
          <a:xfrm>
            <a:off x="974501" y="2533210"/>
            <a:ext cx="230814" cy="243463"/>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ight Arrow 52"/>
          <p:cNvSpPr/>
          <p:nvPr/>
        </p:nvSpPr>
        <p:spPr>
          <a:xfrm>
            <a:off x="971131" y="4077697"/>
            <a:ext cx="230814" cy="243463"/>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ight Arrow 53"/>
          <p:cNvSpPr/>
          <p:nvPr/>
        </p:nvSpPr>
        <p:spPr>
          <a:xfrm>
            <a:off x="971131" y="4650746"/>
            <a:ext cx="230814" cy="243463"/>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a:off x="968404" y="5718081"/>
            <a:ext cx="230814" cy="243463"/>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ight Arrow 55"/>
          <p:cNvSpPr/>
          <p:nvPr/>
        </p:nvSpPr>
        <p:spPr>
          <a:xfrm>
            <a:off x="6090849" y="1950223"/>
            <a:ext cx="230814" cy="243463"/>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xmlns="" id="{75881B8D-0A55-4937-B14B-2DE41BA54FEE}"/>
              </a:ext>
            </a:extLst>
          </p:cNvPr>
          <p:cNvCxnSpPr>
            <a:cxnSpLocks/>
          </p:cNvCxnSpPr>
          <p:nvPr/>
        </p:nvCxnSpPr>
        <p:spPr>
          <a:xfrm flipV="1">
            <a:off x="6095720" y="1675872"/>
            <a:ext cx="6852" cy="2450592"/>
          </a:xfrm>
          <a:prstGeom prst="line">
            <a:avLst/>
          </a:prstGeom>
          <a:ln w="15875">
            <a:solidFill>
              <a:schemeClr val="bg1"/>
            </a:solidFill>
            <a:headEnd type="oval"/>
            <a:tailEnd type="oval"/>
          </a:ln>
        </p:spPr>
        <p:style>
          <a:lnRef idx="1">
            <a:schemeClr val="accent1"/>
          </a:lnRef>
          <a:fillRef idx="0">
            <a:schemeClr val="accent1"/>
          </a:fillRef>
          <a:effectRef idx="0">
            <a:schemeClr val="accent1"/>
          </a:effectRef>
          <a:fontRef idx="minor">
            <a:schemeClr val="tx1"/>
          </a:fontRef>
        </p:style>
      </p:cxnSp>
      <p:pic>
        <p:nvPicPr>
          <p:cNvPr id="61" name="Picture 6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0179" y="6572348"/>
            <a:ext cx="491309" cy="226659"/>
          </a:xfrm>
          <a:prstGeom prst="rect">
            <a:avLst/>
          </a:prstGeom>
        </p:spPr>
      </p:pic>
      <p:sp>
        <p:nvSpPr>
          <p:cNvPr id="62" name="Right Triangle 61"/>
          <p:cNvSpPr/>
          <p:nvPr/>
        </p:nvSpPr>
        <p:spPr>
          <a:xfrm rot="16200000">
            <a:off x="11346689" y="6011224"/>
            <a:ext cx="902268" cy="80901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p:cNvSpPr/>
          <p:nvPr/>
        </p:nvSpPr>
        <p:spPr>
          <a:xfrm>
            <a:off x="11775365" y="6540527"/>
            <a:ext cx="413890" cy="307777"/>
          </a:xfrm>
          <a:prstGeom prst="rect">
            <a:avLst/>
          </a:prstGeom>
        </p:spPr>
        <p:txBody>
          <a:bodyPr wrap="square">
            <a:spAutoFit/>
          </a:bodyPr>
          <a:lstStyle/>
          <a:p>
            <a:r>
              <a:rPr lang="en-US" sz="1400" dirty="0" smtClean="0">
                <a:solidFill>
                  <a:schemeClr val="tx1">
                    <a:lumMod val="85000"/>
                    <a:lumOff val="15000"/>
                  </a:schemeClr>
                </a:solidFill>
                <a:latin typeface="Roboto" panose="020B0604020202020204" charset="0"/>
                <a:ea typeface="Roboto" panose="020B0604020202020204" charset="0"/>
              </a:rPr>
              <a:t>5</a:t>
            </a:r>
            <a:endParaRPr lang="en-US" sz="1400" dirty="0">
              <a:solidFill>
                <a:schemeClr val="tx1">
                  <a:lumMod val="85000"/>
                  <a:lumOff val="15000"/>
                </a:schemeClr>
              </a:solidFill>
              <a:latin typeface="Roboto" panose="020B0604020202020204" charset="0"/>
              <a:ea typeface="Roboto" panose="020B0604020202020204" charset="0"/>
            </a:endParaRPr>
          </a:p>
        </p:txBody>
      </p:sp>
    </p:spTree>
    <p:extLst>
      <p:ext uri="{BB962C8B-B14F-4D97-AF65-F5344CB8AC3E}">
        <p14:creationId xmlns:p14="http://schemas.microsoft.com/office/powerpoint/2010/main" val="22399831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766" y="0"/>
            <a:ext cx="12144374" cy="6857999"/>
          </a:xfrm>
          <a:prstGeom prst="rect">
            <a:avLst/>
          </a:prstGeom>
        </p:spPr>
      </p:pic>
      <p:pic>
        <p:nvPicPr>
          <p:cNvPr id="33" name="Picture Placeholder 1" hidden="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28" y="-6624"/>
            <a:ext cx="12159759" cy="6858000"/>
          </a:xfrm>
          <a:prstGeom prst="rect">
            <a:avLst/>
          </a:prstGeom>
        </p:spPr>
      </p:pic>
      <p:pic>
        <p:nvPicPr>
          <p:cNvPr id="37" name="Picture 36" hidden="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7036" y="425430"/>
            <a:ext cx="11379279" cy="6425946"/>
          </a:xfrm>
          <a:prstGeom prst="rect">
            <a:avLst/>
          </a:prstGeom>
        </p:spPr>
      </p:pic>
      <p:cxnSp>
        <p:nvCxnSpPr>
          <p:cNvPr id="101" name="Straight Connector 100"/>
          <p:cNvCxnSpPr/>
          <p:nvPr/>
        </p:nvCxnSpPr>
        <p:spPr>
          <a:xfrm>
            <a:off x="6097698" y="3923980"/>
            <a:ext cx="0" cy="648929"/>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xmlns="" id="{EC77D24C-6A44-4A34-B6BD-96ED38B0C126}"/>
              </a:ext>
            </a:extLst>
          </p:cNvPr>
          <p:cNvGrpSpPr/>
          <p:nvPr/>
        </p:nvGrpSpPr>
        <p:grpSpPr>
          <a:xfrm>
            <a:off x="2733557" y="969982"/>
            <a:ext cx="1537570" cy="1537570"/>
            <a:chOff x="3194107" y="1804388"/>
            <a:chExt cx="1035938" cy="1035938"/>
          </a:xfrm>
        </p:grpSpPr>
        <p:sp>
          <p:nvSpPr>
            <p:cNvPr id="28" name="Oval 27">
              <a:extLst>
                <a:ext uri="{FF2B5EF4-FFF2-40B4-BE49-F238E27FC236}">
                  <a16:creationId xmlns:a16="http://schemas.microsoft.com/office/drawing/2014/main" xmlns="" id="{3F912D03-7263-42FB-ABC2-8B5195EB6097}"/>
                </a:ext>
              </a:extLst>
            </p:cNvPr>
            <p:cNvSpPr/>
            <p:nvPr/>
          </p:nvSpPr>
          <p:spPr>
            <a:xfrm>
              <a:off x="3194107" y="1804388"/>
              <a:ext cx="1035938" cy="1035938"/>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29" name="Oval 28">
              <a:extLst>
                <a:ext uri="{FF2B5EF4-FFF2-40B4-BE49-F238E27FC236}">
                  <a16:creationId xmlns:a16="http://schemas.microsoft.com/office/drawing/2014/main" xmlns="" id="{1BD22F3B-1750-4F80-9521-1AB9CA65A7CB}"/>
                </a:ext>
              </a:extLst>
            </p:cNvPr>
            <p:cNvSpPr/>
            <p:nvPr/>
          </p:nvSpPr>
          <p:spPr>
            <a:xfrm>
              <a:off x="3241732" y="1856597"/>
              <a:ext cx="936104" cy="936104"/>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grpSp>
        <p:nvGrpSpPr>
          <p:cNvPr id="38" name="Group 37">
            <a:extLst>
              <a:ext uri="{FF2B5EF4-FFF2-40B4-BE49-F238E27FC236}">
                <a16:creationId xmlns:a16="http://schemas.microsoft.com/office/drawing/2014/main" xmlns="" id="{C6561BEA-C766-4B73-9AF3-C6D210D6676A}"/>
              </a:ext>
            </a:extLst>
          </p:cNvPr>
          <p:cNvGrpSpPr/>
          <p:nvPr/>
        </p:nvGrpSpPr>
        <p:grpSpPr>
          <a:xfrm>
            <a:off x="5452412" y="4252354"/>
            <a:ext cx="1258219" cy="1258219"/>
            <a:chOff x="3194107" y="5125023"/>
            <a:chExt cx="1035938" cy="1035938"/>
          </a:xfrm>
        </p:grpSpPr>
        <p:sp>
          <p:nvSpPr>
            <p:cNvPr id="39" name="Oval 38">
              <a:extLst>
                <a:ext uri="{FF2B5EF4-FFF2-40B4-BE49-F238E27FC236}">
                  <a16:creationId xmlns:a16="http://schemas.microsoft.com/office/drawing/2014/main" xmlns="" id="{95ACDC32-C700-4C77-A07F-71295472F637}"/>
                </a:ext>
              </a:extLst>
            </p:cNvPr>
            <p:cNvSpPr/>
            <p:nvPr/>
          </p:nvSpPr>
          <p:spPr>
            <a:xfrm>
              <a:off x="3194107" y="5125023"/>
              <a:ext cx="1035938" cy="1035938"/>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58" name="Oval 57">
              <a:extLst>
                <a:ext uri="{FF2B5EF4-FFF2-40B4-BE49-F238E27FC236}">
                  <a16:creationId xmlns:a16="http://schemas.microsoft.com/office/drawing/2014/main" xmlns="" id="{CAF69CBB-DAC2-475A-948F-C869B4775835}"/>
                </a:ext>
              </a:extLst>
            </p:cNvPr>
            <p:cNvSpPr/>
            <p:nvPr/>
          </p:nvSpPr>
          <p:spPr>
            <a:xfrm>
              <a:off x="3241732" y="5177232"/>
              <a:ext cx="936104" cy="936104"/>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cxnSp>
        <p:nvCxnSpPr>
          <p:cNvPr id="62" name="Straight Connector 61">
            <a:extLst>
              <a:ext uri="{FF2B5EF4-FFF2-40B4-BE49-F238E27FC236}">
                <a16:creationId xmlns:a16="http://schemas.microsoft.com/office/drawing/2014/main" xmlns="" id="{5E3B5C3D-5915-4475-9AAA-13F795AF9300}"/>
              </a:ext>
            </a:extLst>
          </p:cNvPr>
          <p:cNvCxnSpPr>
            <a:cxnSpLocks/>
          </p:cNvCxnSpPr>
          <p:nvPr/>
        </p:nvCxnSpPr>
        <p:spPr>
          <a:xfrm flipV="1">
            <a:off x="6744248" y="2075525"/>
            <a:ext cx="1293855" cy="621552"/>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3" name="Group 62">
            <a:extLst>
              <a:ext uri="{FF2B5EF4-FFF2-40B4-BE49-F238E27FC236}">
                <a16:creationId xmlns:a16="http://schemas.microsoft.com/office/drawing/2014/main" xmlns="" id="{3A827E0F-5713-43CD-9DB5-8DFAF882BCD9}"/>
              </a:ext>
            </a:extLst>
          </p:cNvPr>
          <p:cNvGrpSpPr/>
          <p:nvPr/>
        </p:nvGrpSpPr>
        <p:grpSpPr>
          <a:xfrm>
            <a:off x="5105163" y="2053502"/>
            <a:ext cx="1985706" cy="2002839"/>
            <a:chOff x="912323" y="3042501"/>
            <a:chExt cx="1872208" cy="1872208"/>
          </a:xfrm>
        </p:grpSpPr>
        <p:sp>
          <p:nvSpPr>
            <p:cNvPr id="64" name="Oval 63">
              <a:extLst>
                <a:ext uri="{FF2B5EF4-FFF2-40B4-BE49-F238E27FC236}">
                  <a16:creationId xmlns:a16="http://schemas.microsoft.com/office/drawing/2014/main" xmlns="" id="{CBB84BAF-7C8E-4008-990C-78C49DF68D75}"/>
                </a:ext>
              </a:extLst>
            </p:cNvPr>
            <p:cNvSpPr/>
            <p:nvPr/>
          </p:nvSpPr>
          <p:spPr>
            <a:xfrm>
              <a:off x="912323" y="3042501"/>
              <a:ext cx="1872208" cy="1872208"/>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5" name="Oval 64">
              <a:extLst>
                <a:ext uri="{FF2B5EF4-FFF2-40B4-BE49-F238E27FC236}">
                  <a16:creationId xmlns:a16="http://schemas.microsoft.com/office/drawing/2014/main" xmlns="" id="{CBFB477D-221B-4C08-A2D3-E8CC0A34B491}"/>
                </a:ext>
              </a:extLst>
            </p:cNvPr>
            <p:cNvSpPr/>
            <p:nvPr/>
          </p:nvSpPr>
          <p:spPr>
            <a:xfrm>
              <a:off x="1036053" y="3166231"/>
              <a:ext cx="1624749" cy="1624749"/>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dirty="0"/>
            </a:p>
          </p:txBody>
        </p:sp>
      </p:grpSp>
      <p:grpSp>
        <p:nvGrpSpPr>
          <p:cNvPr id="66" name="Group 65">
            <a:extLst>
              <a:ext uri="{FF2B5EF4-FFF2-40B4-BE49-F238E27FC236}">
                <a16:creationId xmlns:a16="http://schemas.microsoft.com/office/drawing/2014/main" xmlns="" id="{EC77D24C-6A44-4A34-B6BD-96ED38B0C126}"/>
              </a:ext>
            </a:extLst>
          </p:cNvPr>
          <p:cNvGrpSpPr/>
          <p:nvPr/>
        </p:nvGrpSpPr>
        <p:grpSpPr>
          <a:xfrm>
            <a:off x="7840588" y="978850"/>
            <a:ext cx="1522403" cy="1522403"/>
            <a:chOff x="3194107" y="1804388"/>
            <a:chExt cx="1035938" cy="1035938"/>
          </a:xfrm>
        </p:grpSpPr>
        <p:sp>
          <p:nvSpPr>
            <p:cNvPr id="67" name="Oval 66">
              <a:extLst>
                <a:ext uri="{FF2B5EF4-FFF2-40B4-BE49-F238E27FC236}">
                  <a16:creationId xmlns:a16="http://schemas.microsoft.com/office/drawing/2014/main" xmlns="" id="{3F912D03-7263-42FB-ABC2-8B5195EB6097}"/>
                </a:ext>
              </a:extLst>
            </p:cNvPr>
            <p:cNvSpPr/>
            <p:nvPr/>
          </p:nvSpPr>
          <p:spPr>
            <a:xfrm>
              <a:off x="3194107" y="1804388"/>
              <a:ext cx="1035938" cy="1035938"/>
            </a:xfrm>
            <a:prstGeom prst="ellipse">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sp>
          <p:nvSpPr>
            <p:cNvPr id="68" name="Oval 67">
              <a:extLst>
                <a:ext uri="{FF2B5EF4-FFF2-40B4-BE49-F238E27FC236}">
                  <a16:creationId xmlns:a16="http://schemas.microsoft.com/office/drawing/2014/main" xmlns="" id="{1BD22F3B-1750-4F80-9521-1AB9CA65A7CB}"/>
                </a:ext>
              </a:extLst>
            </p:cNvPr>
            <p:cNvSpPr/>
            <p:nvPr/>
          </p:nvSpPr>
          <p:spPr>
            <a:xfrm>
              <a:off x="3241732" y="1856597"/>
              <a:ext cx="936104" cy="936104"/>
            </a:xfrm>
            <a:prstGeom prst="ellipse">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700"/>
            </a:p>
          </p:txBody>
        </p:sp>
      </p:grpSp>
      <p:cxnSp>
        <p:nvCxnSpPr>
          <p:cNvPr id="69" name="Straight Connector 68">
            <a:extLst>
              <a:ext uri="{FF2B5EF4-FFF2-40B4-BE49-F238E27FC236}">
                <a16:creationId xmlns:a16="http://schemas.microsoft.com/office/drawing/2014/main" xmlns="" id="{5E3B5C3D-5915-4475-9AAA-13F795AF9300}"/>
              </a:ext>
            </a:extLst>
          </p:cNvPr>
          <p:cNvCxnSpPr>
            <a:cxnSpLocks/>
          </p:cNvCxnSpPr>
          <p:nvPr/>
        </p:nvCxnSpPr>
        <p:spPr>
          <a:xfrm flipH="1" flipV="1">
            <a:off x="4157293" y="2107697"/>
            <a:ext cx="1240366" cy="608846"/>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5507847" y="2507552"/>
            <a:ext cx="1183401" cy="707886"/>
          </a:xfrm>
          <a:prstGeom prst="rect">
            <a:avLst/>
          </a:prstGeom>
        </p:spPr>
        <p:txBody>
          <a:bodyPr wrap="none">
            <a:spAutoFit/>
          </a:bodyPr>
          <a:lstStyle/>
          <a:p>
            <a:r>
              <a:rPr lang="en" sz="4000" b="1" dirty="0">
                <a:solidFill>
                  <a:srgbClr val="2B559A"/>
                </a:solidFill>
              </a:rPr>
              <a:t>KPI’s</a:t>
            </a:r>
            <a:endParaRPr lang="en-US" sz="4000" b="1" dirty="0">
              <a:solidFill>
                <a:srgbClr val="2B559A"/>
              </a:solidFill>
            </a:endParaRPr>
          </a:p>
        </p:txBody>
      </p:sp>
      <p:sp>
        <p:nvSpPr>
          <p:cNvPr id="13" name="Rectangle 12"/>
          <p:cNvSpPr/>
          <p:nvPr/>
        </p:nvSpPr>
        <p:spPr>
          <a:xfrm>
            <a:off x="5334009" y="3113914"/>
            <a:ext cx="1503938" cy="461665"/>
          </a:xfrm>
          <a:prstGeom prst="rect">
            <a:avLst/>
          </a:prstGeom>
        </p:spPr>
        <p:txBody>
          <a:bodyPr wrap="none">
            <a:spAutoFit/>
          </a:bodyPr>
          <a:lstStyle/>
          <a:p>
            <a:pPr algn="ctr"/>
            <a:r>
              <a:rPr lang="en-US" sz="1200" b="1" dirty="0">
                <a:solidFill>
                  <a:srgbClr val="333333"/>
                </a:solidFill>
                <a:latin typeface="Open Sans" panose="020B0606030504020204" pitchFamily="34" charset="0"/>
              </a:rPr>
              <a:t>Key </a:t>
            </a:r>
            <a:r>
              <a:rPr lang="en-US" sz="1200" b="1" dirty="0" smtClean="0">
                <a:solidFill>
                  <a:srgbClr val="333333"/>
                </a:solidFill>
                <a:latin typeface="Open Sans" panose="020B0606030504020204" pitchFamily="34" charset="0"/>
              </a:rPr>
              <a:t>Performance</a:t>
            </a:r>
          </a:p>
          <a:p>
            <a:pPr algn="ctr"/>
            <a:r>
              <a:rPr lang="en-US" sz="1200" b="1" dirty="0" smtClean="0">
                <a:solidFill>
                  <a:srgbClr val="333333"/>
                </a:solidFill>
                <a:latin typeface="Open Sans" panose="020B0606030504020204" pitchFamily="34" charset="0"/>
              </a:rPr>
              <a:t>Indicator</a:t>
            </a:r>
            <a:endParaRPr lang="en-US" sz="1200" b="1" i="0" dirty="0">
              <a:solidFill>
                <a:srgbClr val="333333"/>
              </a:solidFill>
              <a:effectLst/>
              <a:latin typeface="Open Sans" panose="020B0606030504020204" pitchFamily="34" charset="0"/>
            </a:endParaRPr>
          </a:p>
        </p:txBody>
      </p:sp>
      <p:sp>
        <p:nvSpPr>
          <p:cNvPr id="14" name="Rectangle 13"/>
          <p:cNvSpPr/>
          <p:nvPr/>
        </p:nvSpPr>
        <p:spPr>
          <a:xfrm>
            <a:off x="2922300" y="1299920"/>
            <a:ext cx="1169039" cy="923330"/>
          </a:xfrm>
          <a:prstGeom prst="rect">
            <a:avLst/>
          </a:prstGeom>
        </p:spPr>
        <p:txBody>
          <a:bodyPr wrap="none">
            <a:spAutoFit/>
          </a:bodyPr>
          <a:lstStyle/>
          <a:p>
            <a:pPr algn="ctr"/>
            <a:r>
              <a:rPr lang="en" b="1" dirty="0">
                <a:solidFill>
                  <a:srgbClr val="2B559A"/>
                </a:solidFill>
              </a:rPr>
              <a:t>Email </a:t>
            </a:r>
            <a:endParaRPr lang="en" b="1" dirty="0" smtClean="0">
              <a:solidFill>
                <a:srgbClr val="2B559A"/>
              </a:solidFill>
            </a:endParaRPr>
          </a:p>
          <a:p>
            <a:pPr algn="ctr"/>
            <a:r>
              <a:rPr lang="en" b="1" dirty="0" smtClean="0">
                <a:solidFill>
                  <a:srgbClr val="2B559A"/>
                </a:solidFill>
              </a:rPr>
              <a:t>Marketing</a:t>
            </a:r>
          </a:p>
          <a:p>
            <a:pPr algn="ctr"/>
            <a:r>
              <a:rPr lang="en" b="1" dirty="0" smtClean="0">
                <a:solidFill>
                  <a:srgbClr val="2B559A"/>
                </a:solidFill>
              </a:rPr>
              <a:t>KPIs</a:t>
            </a:r>
            <a:endParaRPr lang="en-US" b="1" dirty="0">
              <a:solidFill>
                <a:srgbClr val="2B559A"/>
              </a:solidFill>
            </a:endParaRPr>
          </a:p>
        </p:txBody>
      </p:sp>
      <p:cxnSp>
        <p:nvCxnSpPr>
          <p:cNvPr id="18" name="Straight Connector 17"/>
          <p:cNvCxnSpPr/>
          <p:nvPr/>
        </p:nvCxnSpPr>
        <p:spPr>
          <a:xfrm>
            <a:off x="2732402" y="813700"/>
            <a:ext cx="0" cy="198434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647437" y="665095"/>
            <a:ext cx="1952070" cy="2277547"/>
          </a:xfrm>
          <a:prstGeom prst="rect">
            <a:avLst/>
          </a:prstGeom>
        </p:spPr>
        <p:txBody>
          <a:bodyPr wrap="square">
            <a:spAutoFit/>
          </a:bodyPr>
          <a:lstStyle/>
          <a:p>
            <a:pPr marL="139700" lvl="0" algn="r">
              <a:spcBef>
                <a:spcPts val="600"/>
              </a:spcBef>
              <a:buSzPts val="1400"/>
            </a:pPr>
            <a:r>
              <a:rPr lang="en-US" sz="1600" dirty="0" smtClean="0">
                <a:solidFill>
                  <a:schemeClr val="bg1"/>
                </a:solidFill>
              </a:rPr>
              <a:t>Deliverability</a:t>
            </a:r>
          </a:p>
          <a:p>
            <a:pPr marL="139700" lvl="0" algn="r">
              <a:spcBef>
                <a:spcPts val="600"/>
              </a:spcBef>
              <a:buSzPts val="1400"/>
            </a:pPr>
            <a:r>
              <a:rPr lang="en-US" sz="1600" dirty="0" smtClean="0">
                <a:solidFill>
                  <a:schemeClr val="bg1"/>
                </a:solidFill>
              </a:rPr>
              <a:t>Open Rate</a:t>
            </a:r>
          </a:p>
          <a:p>
            <a:pPr marL="139700" lvl="0" algn="r">
              <a:spcBef>
                <a:spcPts val="600"/>
              </a:spcBef>
              <a:buSzPts val="1400"/>
            </a:pPr>
            <a:r>
              <a:rPr lang="en-US" sz="1600" dirty="0" smtClean="0">
                <a:solidFill>
                  <a:schemeClr val="bg1"/>
                </a:solidFill>
              </a:rPr>
              <a:t>CTR </a:t>
            </a:r>
          </a:p>
          <a:p>
            <a:pPr marL="139700" lvl="0" algn="r">
              <a:spcBef>
                <a:spcPts val="600"/>
              </a:spcBef>
              <a:buSzPts val="1400"/>
            </a:pPr>
            <a:r>
              <a:rPr lang="en-US" sz="1600" dirty="0" smtClean="0">
                <a:solidFill>
                  <a:schemeClr val="bg1"/>
                </a:solidFill>
              </a:rPr>
              <a:t>Conversion Rate </a:t>
            </a:r>
          </a:p>
          <a:p>
            <a:pPr marL="139700" lvl="0" algn="r">
              <a:spcBef>
                <a:spcPts val="600"/>
              </a:spcBef>
              <a:buSzPts val="1400"/>
            </a:pPr>
            <a:r>
              <a:rPr lang="en-US" sz="1600" dirty="0" smtClean="0">
                <a:solidFill>
                  <a:schemeClr val="bg1"/>
                </a:solidFill>
              </a:rPr>
              <a:t>Bounce Rate</a:t>
            </a:r>
          </a:p>
          <a:p>
            <a:pPr marL="139700" lvl="0" algn="r">
              <a:spcBef>
                <a:spcPts val="600"/>
              </a:spcBef>
              <a:buSzPts val="1400"/>
            </a:pPr>
            <a:r>
              <a:rPr lang="en-US" sz="1600" dirty="0" smtClean="0">
                <a:solidFill>
                  <a:schemeClr val="bg1"/>
                </a:solidFill>
              </a:rPr>
              <a:t>Unsub Rate </a:t>
            </a:r>
          </a:p>
          <a:p>
            <a:pPr marL="139700" lvl="0" algn="r">
              <a:spcBef>
                <a:spcPts val="600"/>
              </a:spcBef>
              <a:buSzPts val="1400"/>
            </a:pPr>
            <a:r>
              <a:rPr lang="en-US" sz="1600" dirty="0" smtClean="0">
                <a:solidFill>
                  <a:schemeClr val="bg1"/>
                </a:solidFill>
              </a:rPr>
              <a:t>Abuse </a:t>
            </a:r>
            <a:r>
              <a:rPr lang="en-US" sz="1600" dirty="0">
                <a:solidFill>
                  <a:schemeClr val="bg1"/>
                </a:solidFill>
              </a:rPr>
              <a:t>Reports</a:t>
            </a:r>
            <a:endParaRPr lang="en-US" sz="1600" dirty="0">
              <a:solidFill>
                <a:schemeClr val="bg1"/>
              </a:solidFill>
            </a:endParaRPr>
          </a:p>
        </p:txBody>
      </p:sp>
      <p:sp>
        <p:nvSpPr>
          <p:cNvPr id="73" name="Right Arrow 72"/>
          <p:cNvSpPr/>
          <p:nvPr/>
        </p:nvSpPr>
        <p:spPr>
          <a:xfrm flipH="1">
            <a:off x="2594902" y="808163"/>
            <a:ext cx="122207" cy="128904"/>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ight Arrow 73"/>
          <p:cNvSpPr/>
          <p:nvPr/>
        </p:nvSpPr>
        <p:spPr>
          <a:xfrm flipH="1">
            <a:off x="2596114" y="1101153"/>
            <a:ext cx="122207" cy="128904"/>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ight Arrow 74"/>
          <p:cNvSpPr/>
          <p:nvPr/>
        </p:nvSpPr>
        <p:spPr>
          <a:xfrm flipH="1">
            <a:off x="2602023" y="1409834"/>
            <a:ext cx="122207" cy="128904"/>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ight Arrow 75"/>
          <p:cNvSpPr/>
          <p:nvPr/>
        </p:nvSpPr>
        <p:spPr>
          <a:xfrm flipH="1">
            <a:off x="2594981" y="1729990"/>
            <a:ext cx="122207" cy="128904"/>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ight Arrow 76"/>
          <p:cNvSpPr/>
          <p:nvPr/>
        </p:nvSpPr>
        <p:spPr>
          <a:xfrm flipH="1">
            <a:off x="2601014" y="2061123"/>
            <a:ext cx="122207" cy="128904"/>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ight Arrow 77"/>
          <p:cNvSpPr/>
          <p:nvPr/>
        </p:nvSpPr>
        <p:spPr>
          <a:xfrm flipH="1">
            <a:off x="2595031" y="2381279"/>
            <a:ext cx="122207" cy="128904"/>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ight Arrow 78"/>
          <p:cNvSpPr/>
          <p:nvPr/>
        </p:nvSpPr>
        <p:spPr>
          <a:xfrm flipH="1">
            <a:off x="2602023" y="2690518"/>
            <a:ext cx="122207" cy="128904"/>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7935016" y="1358903"/>
            <a:ext cx="1352934" cy="646331"/>
          </a:xfrm>
          <a:prstGeom prst="rect">
            <a:avLst/>
          </a:prstGeom>
        </p:spPr>
        <p:txBody>
          <a:bodyPr wrap="none">
            <a:spAutoFit/>
          </a:bodyPr>
          <a:lstStyle/>
          <a:p>
            <a:pPr algn="ctr"/>
            <a:r>
              <a:rPr lang="en" b="1" dirty="0">
                <a:solidFill>
                  <a:srgbClr val="2B559A"/>
                </a:solidFill>
              </a:rPr>
              <a:t>User </a:t>
            </a:r>
            <a:endParaRPr lang="en" b="1" dirty="0" smtClean="0">
              <a:solidFill>
                <a:srgbClr val="2B559A"/>
              </a:solidFill>
            </a:endParaRPr>
          </a:p>
          <a:p>
            <a:pPr algn="ctr"/>
            <a:r>
              <a:rPr lang="en" b="1" dirty="0" smtClean="0">
                <a:solidFill>
                  <a:srgbClr val="2B559A"/>
                </a:solidFill>
              </a:rPr>
              <a:t>Engagement</a:t>
            </a:r>
            <a:endParaRPr lang="en-US" b="1" dirty="0">
              <a:solidFill>
                <a:srgbClr val="2B559A"/>
              </a:solidFill>
            </a:endParaRPr>
          </a:p>
        </p:txBody>
      </p:sp>
      <p:cxnSp>
        <p:nvCxnSpPr>
          <p:cNvPr id="90" name="Straight Connector 89"/>
          <p:cNvCxnSpPr/>
          <p:nvPr/>
        </p:nvCxnSpPr>
        <p:spPr>
          <a:xfrm>
            <a:off x="9362991" y="805403"/>
            <a:ext cx="0" cy="1984343"/>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a:off x="1761855" y="5517692"/>
            <a:ext cx="8148763"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93" name="Right Arrow 92"/>
          <p:cNvSpPr/>
          <p:nvPr/>
        </p:nvSpPr>
        <p:spPr>
          <a:xfrm>
            <a:off x="9382688" y="803920"/>
            <a:ext cx="122207" cy="128904"/>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Rectangle 93"/>
          <p:cNvSpPr/>
          <p:nvPr/>
        </p:nvSpPr>
        <p:spPr>
          <a:xfrm>
            <a:off x="9515584" y="694141"/>
            <a:ext cx="2834076" cy="2200602"/>
          </a:xfrm>
          <a:prstGeom prst="rect">
            <a:avLst/>
          </a:prstGeom>
        </p:spPr>
        <p:txBody>
          <a:bodyPr wrap="square">
            <a:spAutoFit/>
          </a:bodyPr>
          <a:lstStyle/>
          <a:p>
            <a:pPr>
              <a:spcBef>
                <a:spcPts val="600"/>
              </a:spcBef>
            </a:pPr>
            <a:r>
              <a:rPr lang="en" sz="1600" dirty="0">
                <a:solidFill>
                  <a:schemeClr val="bg1"/>
                </a:solidFill>
              </a:rPr>
              <a:t>Session info (duration and interval</a:t>
            </a:r>
            <a:r>
              <a:rPr lang="en" sz="1600" dirty="0" smtClean="0">
                <a:solidFill>
                  <a:schemeClr val="bg1"/>
                </a:solidFill>
              </a:rPr>
              <a:t>) </a:t>
            </a:r>
          </a:p>
          <a:p>
            <a:pPr>
              <a:spcBef>
                <a:spcPts val="600"/>
              </a:spcBef>
            </a:pPr>
            <a:r>
              <a:rPr lang="en" sz="1600" dirty="0" smtClean="0">
                <a:solidFill>
                  <a:schemeClr val="bg1"/>
                </a:solidFill>
              </a:rPr>
              <a:t>Abandonment Rate</a:t>
            </a:r>
          </a:p>
          <a:p>
            <a:pPr>
              <a:spcBef>
                <a:spcPts val="600"/>
              </a:spcBef>
            </a:pPr>
            <a:r>
              <a:rPr lang="en" sz="1600" dirty="0" smtClean="0">
                <a:solidFill>
                  <a:schemeClr val="bg1"/>
                </a:solidFill>
              </a:rPr>
              <a:t> </a:t>
            </a:r>
            <a:r>
              <a:rPr lang="en" sz="1600" dirty="0">
                <a:solidFill>
                  <a:schemeClr val="bg1"/>
                </a:solidFill>
              </a:rPr>
              <a:t>Lifetime Value (LTV</a:t>
            </a:r>
            <a:r>
              <a:rPr lang="en" sz="1600" dirty="0" smtClean="0">
                <a:solidFill>
                  <a:schemeClr val="bg1"/>
                </a:solidFill>
              </a:rPr>
              <a:t>)</a:t>
            </a:r>
          </a:p>
          <a:p>
            <a:pPr>
              <a:spcBef>
                <a:spcPts val="600"/>
              </a:spcBef>
            </a:pPr>
            <a:r>
              <a:rPr lang="en" sz="1600" dirty="0" smtClean="0">
                <a:solidFill>
                  <a:schemeClr val="bg1"/>
                </a:solidFill>
              </a:rPr>
              <a:t>Retention Rate</a:t>
            </a:r>
          </a:p>
          <a:p>
            <a:pPr>
              <a:spcBef>
                <a:spcPts val="600"/>
              </a:spcBef>
            </a:pPr>
            <a:r>
              <a:rPr lang="en" sz="1600" dirty="0" smtClean="0">
                <a:solidFill>
                  <a:schemeClr val="bg1"/>
                </a:solidFill>
              </a:rPr>
              <a:t>Attrition Rate </a:t>
            </a:r>
          </a:p>
          <a:p>
            <a:pPr>
              <a:spcBef>
                <a:spcPts val="600"/>
              </a:spcBef>
            </a:pPr>
            <a:r>
              <a:rPr lang="en" sz="1600" dirty="0" smtClean="0">
                <a:solidFill>
                  <a:schemeClr val="bg1"/>
                </a:solidFill>
              </a:rPr>
              <a:t>Conversion </a:t>
            </a:r>
            <a:r>
              <a:rPr lang="en" sz="1600" dirty="0">
                <a:solidFill>
                  <a:schemeClr val="bg1"/>
                </a:solidFill>
              </a:rPr>
              <a:t>Rate</a:t>
            </a:r>
            <a:endParaRPr lang="en-US" sz="1600" dirty="0">
              <a:solidFill>
                <a:schemeClr val="bg1"/>
              </a:solidFill>
            </a:endParaRPr>
          </a:p>
        </p:txBody>
      </p:sp>
      <p:sp>
        <p:nvSpPr>
          <p:cNvPr id="95" name="Right Arrow 94"/>
          <p:cNvSpPr/>
          <p:nvPr/>
        </p:nvSpPr>
        <p:spPr>
          <a:xfrm>
            <a:off x="9384074" y="1356255"/>
            <a:ext cx="122207" cy="128904"/>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ight Arrow 95"/>
          <p:cNvSpPr/>
          <p:nvPr/>
        </p:nvSpPr>
        <p:spPr>
          <a:xfrm>
            <a:off x="9382688" y="1679918"/>
            <a:ext cx="122207" cy="128904"/>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ight Arrow 96"/>
          <p:cNvSpPr/>
          <p:nvPr/>
        </p:nvSpPr>
        <p:spPr>
          <a:xfrm>
            <a:off x="9382688" y="1998605"/>
            <a:ext cx="122207" cy="128904"/>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ight Arrow 97"/>
          <p:cNvSpPr/>
          <p:nvPr/>
        </p:nvSpPr>
        <p:spPr>
          <a:xfrm>
            <a:off x="9382688" y="2317292"/>
            <a:ext cx="122207" cy="128904"/>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ight Arrow 98"/>
          <p:cNvSpPr/>
          <p:nvPr/>
        </p:nvSpPr>
        <p:spPr>
          <a:xfrm>
            <a:off x="9382687" y="2651881"/>
            <a:ext cx="122207" cy="128904"/>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5570397" y="4551520"/>
            <a:ext cx="1062855" cy="646331"/>
          </a:xfrm>
          <a:prstGeom prst="rect">
            <a:avLst/>
          </a:prstGeom>
        </p:spPr>
        <p:txBody>
          <a:bodyPr wrap="none">
            <a:spAutoFit/>
          </a:bodyPr>
          <a:lstStyle/>
          <a:p>
            <a:pPr algn="ctr"/>
            <a:r>
              <a:rPr lang="en" b="1" dirty="0">
                <a:solidFill>
                  <a:srgbClr val="2B559A"/>
                </a:solidFill>
              </a:rPr>
              <a:t>Sales &amp; </a:t>
            </a:r>
            <a:endParaRPr lang="en" b="1" dirty="0" smtClean="0">
              <a:solidFill>
                <a:srgbClr val="2B559A"/>
              </a:solidFill>
            </a:endParaRPr>
          </a:p>
          <a:p>
            <a:pPr algn="ctr"/>
            <a:r>
              <a:rPr lang="en" b="1" dirty="0" smtClean="0">
                <a:solidFill>
                  <a:srgbClr val="2B559A"/>
                </a:solidFill>
              </a:rPr>
              <a:t>Revenue </a:t>
            </a:r>
            <a:endParaRPr lang="en-US" b="1" dirty="0">
              <a:solidFill>
                <a:srgbClr val="2B559A"/>
              </a:solidFill>
            </a:endParaRPr>
          </a:p>
        </p:txBody>
      </p:sp>
      <p:sp>
        <p:nvSpPr>
          <p:cNvPr id="103" name="Right Arrow 102"/>
          <p:cNvSpPr/>
          <p:nvPr/>
        </p:nvSpPr>
        <p:spPr>
          <a:xfrm rot="16200000" flipH="1">
            <a:off x="1739441" y="5531031"/>
            <a:ext cx="122207" cy="128904"/>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Rectangle 103"/>
          <p:cNvSpPr/>
          <p:nvPr/>
        </p:nvSpPr>
        <p:spPr>
          <a:xfrm>
            <a:off x="935104" y="5656586"/>
            <a:ext cx="10381566" cy="338554"/>
          </a:xfrm>
          <a:prstGeom prst="rect">
            <a:avLst/>
          </a:prstGeom>
        </p:spPr>
        <p:txBody>
          <a:bodyPr wrap="square">
            <a:spAutoFit/>
          </a:bodyPr>
          <a:lstStyle/>
          <a:p>
            <a:r>
              <a:rPr lang="en" sz="1600" dirty="0">
                <a:solidFill>
                  <a:schemeClr val="bg1"/>
                </a:solidFill>
              </a:rPr>
              <a:t>Revenue per </a:t>
            </a:r>
            <a:r>
              <a:rPr lang="en" sz="1600" dirty="0" smtClean="0">
                <a:solidFill>
                  <a:schemeClr val="bg1"/>
                </a:solidFill>
              </a:rPr>
              <a:t>customer </a:t>
            </a:r>
            <a:r>
              <a:rPr lang="en" sz="1600" b="1" dirty="0" smtClean="0">
                <a:solidFill>
                  <a:srgbClr val="FFFF00"/>
                </a:solidFill>
              </a:rPr>
              <a:t>|</a:t>
            </a:r>
            <a:r>
              <a:rPr lang="en" sz="1600" dirty="0" smtClean="0">
                <a:solidFill>
                  <a:schemeClr val="bg1"/>
                </a:solidFill>
              </a:rPr>
              <a:t> Total Revenue </a:t>
            </a:r>
            <a:r>
              <a:rPr lang="en" sz="1600" b="1" dirty="0" smtClean="0">
                <a:solidFill>
                  <a:srgbClr val="FFFF00"/>
                </a:solidFill>
              </a:rPr>
              <a:t>|</a:t>
            </a:r>
            <a:r>
              <a:rPr lang="en" sz="1600" dirty="0" smtClean="0">
                <a:solidFill>
                  <a:schemeClr val="bg1"/>
                </a:solidFill>
              </a:rPr>
              <a:t> </a:t>
            </a:r>
            <a:r>
              <a:rPr lang="en" sz="1600" dirty="0">
                <a:solidFill>
                  <a:schemeClr val="bg1"/>
                </a:solidFill>
              </a:rPr>
              <a:t>Total </a:t>
            </a:r>
            <a:r>
              <a:rPr lang="en" sz="1600" dirty="0" smtClean="0">
                <a:solidFill>
                  <a:schemeClr val="bg1"/>
                </a:solidFill>
              </a:rPr>
              <a:t>Sales </a:t>
            </a:r>
            <a:r>
              <a:rPr lang="en" sz="1600" b="1" dirty="0" smtClean="0">
                <a:solidFill>
                  <a:srgbClr val="FFFF00"/>
                </a:solidFill>
              </a:rPr>
              <a:t>| </a:t>
            </a:r>
            <a:r>
              <a:rPr lang="en" sz="1600" dirty="0">
                <a:solidFill>
                  <a:schemeClr val="bg1"/>
                </a:solidFill>
              </a:rPr>
              <a:t>Conversion/Response </a:t>
            </a:r>
            <a:r>
              <a:rPr lang="en" sz="1600" dirty="0" smtClean="0">
                <a:solidFill>
                  <a:schemeClr val="bg1"/>
                </a:solidFill>
              </a:rPr>
              <a:t>Rate </a:t>
            </a:r>
            <a:r>
              <a:rPr lang="en" sz="1600" b="1" dirty="0" smtClean="0">
                <a:solidFill>
                  <a:srgbClr val="FFFF00"/>
                </a:solidFill>
              </a:rPr>
              <a:t>|</a:t>
            </a:r>
            <a:r>
              <a:rPr lang="en" sz="1600" dirty="0" smtClean="0">
                <a:solidFill>
                  <a:schemeClr val="bg1"/>
                </a:solidFill>
              </a:rPr>
              <a:t> </a:t>
            </a:r>
            <a:r>
              <a:rPr lang="en" sz="1600" dirty="0">
                <a:solidFill>
                  <a:schemeClr val="bg1"/>
                </a:solidFill>
              </a:rPr>
              <a:t>Visits/Conversions/Revenue Per Channel </a:t>
            </a:r>
            <a:endParaRPr lang="en-US" sz="1600" dirty="0">
              <a:solidFill>
                <a:schemeClr val="bg1"/>
              </a:solidFill>
            </a:endParaRPr>
          </a:p>
        </p:txBody>
      </p:sp>
      <p:sp>
        <p:nvSpPr>
          <p:cNvPr id="108" name="Right Arrow 107"/>
          <p:cNvSpPr/>
          <p:nvPr/>
        </p:nvSpPr>
        <p:spPr>
          <a:xfrm rot="16200000" flipH="1">
            <a:off x="3052732" y="5535594"/>
            <a:ext cx="122207" cy="128904"/>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ight Arrow 108"/>
          <p:cNvSpPr/>
          <p:nvPr/>
        </p:nvSpPr>
        <p:spPr>
          <a:xfrm rot="16200000" flipH="1">
            <a:off x="4246755" y="5536922"/>
            <a:ext cx="122207" cy="128904"/>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ight Arrow 109"/>
          <p:cNvSpPr/>
          <p:nvPr/>
        </p:nvSpPr>
        <p:spPr>
          <a:xfrm rot="16200000" flipH="1">
            <a:off x="6035744" y="5533673"/>
            <a:ext cx="122207" cy="128904"/>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ight Arrow 110"/>
          <p:cNvSpPr/>
          <p:nvPr/>
        </p:nvSpPr>
        <p:spPr>
          <a:xfrm rot="16200000" flipH="1">
            <a:off x="9819736" y="5535365"/>
            <a:ext cx="122207" cy="128904"/>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4" name="Picture 11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0179" y="6572348"/>
            <a:ext cx="491309" cy="226659"/>
          </a:xfrm>
          <a:prstGeom prst="rect">
            <a:avLst/>
          </a:prstGeom>
        </p:spPr>
      </p:pic>
      <p:sp>
        <p:nvSpPr>
          <p:cNvPr id="115" name="Right Triangle 114"/>
          <p:cNvSpPr/>
          <p:nvPr/>
        </p:nvSpPr>
        <p:spPr>
          <a:xfrm rot="16200000">
            <a:off x="11346689" y="6011224"/>
            <a:ext cx="902268" cy="80901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p:cNvSpPr/>
          <p:nvPr/>
        </p:nvSpPr>
        <p:spPr>
          <a:xfrm>
            <a:off x="11775365" y="6540527"/>
            <a:ext cx="413890" cy="307777"/>
          </a:xfrm>
          <a:prstGeom prst="rect">
            <a:avLst/>
          </a:prstGeom>
        </p:spPr>
        <p:txBody>
          <a:bodyPr wrap="square">
            <a:spAutoFit/>
          </a:bodyPr>
          <a:lstStyle/>
          <a:p>
            <a:r>
              <a:rPr lang="en-US" sz="1400" b="1" dirty="0" smtClean="0">
                <a:solidFill>
                  <a:schemeClr val="tx1">
                    <a:lumMod val="85000"/>
                    <a:lumOff val="15000"/>
                  </a:schemeClr>
                </a:solidFill>
                <a:latin typeface="Roboto" panose="020B0604020202020204" charset="0"/>
                <a:ea typeface="Roboto" panose="020B0604020202020204" charset="0"/>
              </a:rPr>
              <a:t>6</a:t>
            </a:r>
            <a:endParaRPr lang="en-US" sz="1400" dirty="0">
              <a:solidFill>
                <a:schemeClr val="tx1">
                  <a:lumMod val="85000"/>
                  <a:lumOff val="15000"/>
                </a:schemeClr>
              </a:solidFill>
              <a:latin typeface="Roboto" panose="020B0604020202020204" charset="0"/>
              <a:ea typeface="Roboto" panose="020B0604020202020204" charset="0"/>
            </a:endParaRPr>
          </a:p>
        </p:txBody>
      </p:sp>
    </p:spTree>
    <p:extLst>
      <p:ext uri="{BB962C8B-B14F-4D97-AF65-F5344CB8AC3E}">
        <p14:creationId xmlns:p14="http://schemas.microsoft.com/office/powerpoint/2010/main" val="40909588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ight Triangle 18"/>
          <p:cNvSpPr/>
          <p:nvPr/>
        </p:nvSpPr>
        <p:spPr>
          <a:xfrm rot="16200000">
            <a:off x="11346689" y="6011224"/>
            <a:ext cx="902268" cy="80901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a:xfrm>
            <a:off x="11745869" y="6383215"/>
            <a:ext cx="413890" cy="400110"/>
          </a:xfrm>
          <a:prstGeom prst="rect">
            <a:avLst/>
          </a:prstGeom>
        </p:spPr>
        <p:txBody>
          <a:bodyPr wrap="square">
            <a:spAutoFit/>
          </a:bodyPr>
          <a:lstStyle/>
          <a:p>
            <a:r>
              <a:rPr lang="en-US" sz="2000" b="1" dirty="0" smtClean="0">
                <a:solidFill>
                  <a:schemeClr val="tx1">
                    <a:lumMod val="85000"/>
                    <a:lumOff val="15000"/>
                  </a:schemeClr>
                </a:solidFill>
                <a:latin typeface="Roboto" panose="020B0604020202020204" charset="0"/>
                <a:ea typeface="Roboto" panose="020B0604020202020204" charset="0"/>
              </a:rPr>
              <a:t>7</a:t>
            </a:r>
            <a:endParaRPr lang="en-US" sz="2000" dirty="0">
              <a:solidFill>
                <a:schemeClr val="tx1">
                  <a:lumMod val="85000"/>
                  <a:lumOff val="15000"/>
                </a:schemeClr>
              </a:solidFill>
              <a:latin typeface="Roboto" panose="020B0604020202020204" charset="0"/>
              <a:ea typeface="Roboto" panose="020B0604020202020204" charset="0"/>
            </a:endParaRPr>
          </a:p>
        </p:txBody>
      </p:sp>
      <p:pic>
        <p:nvPicPr>
          <p:cNvPr id="2" name="Picture Placeholder 1"/>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
        <p:nvSpPr>
          <p:cNvPr id="3" name="Rectangle 2"/>
          <p:cNvSpPr/>
          <p:nvPr/>
        </p:nvSpPr>
        <p:spPr>
          <a:xfrm>
            <a:off x="363789" y="289367"/>
            <a:ext cx="9277922" cy="6204090"/>
          </a:xfrm>
          <a:custGeom>
            <a:avLst/>
            <a:gdLst>
              <a:gd name="connsiteX0" fmla="*/ 0 w 7747820"/>
              <a:gd name="connsiteY0" fmla="*/ 0 h 6371303"/>
              <a:gd name="connsiteX1" fmla="*/ 7747820 w 7747820"/>
              <a:gd name="connsiteY1" fmla="*/ 0 h 6371303"/>
              <a:gd name="connsiteX2" fmla="*/ 7747820 w 7747820"/>
              <a:gd name="connsiteY2" fmla="*/ 6371303 h 6371303"/>
              <a:gd name="connsiteX3" fmla="*/ 0 w 7747820"/>
              <a:gd name="connsiteY3" fmla="*/ 6371303 h 6371303"/>
              <a:gd name="connsiteX4" fmla="*/ 0 w 7747820"/>
              <a:gd name="connsiteY4" fmla="*/ 0 h 6371303"/>
              <a:gd name="connsiteX0" fmla="*/ 0 w 7747820"/>
              <a:gd name="connsiteY0" fmla="*/ 0 h 6371303"/>
              <a:gd name="connsiteX1" fmla="*/ 7747820 w 7747820"/>
              <a:gd name="connsiteY1" fmla="*/ 0 h 6371303"/>
              <a:gd name="connsiteX2" fmla="*/ 5496233 w 7747820"/>
              <a:gd name="connsiteY2" fmla="*/ 6371303 h 6371303"/>
              <a:gd name="connsiteX3" fmla="*/ 0 w 7747820"/>
              <a:gd name="connsiteY3" fmla="*/ 6371303 h 6371303"/>
              <a:gd name="connsiteX4" fmla="*/ 0 w 7747820"/>
              <a:gd name="connsiteY4" fmla="*/ 0 h 6371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47820" h="6371303">
                <a:moveTo>
                  <a:pt x="0" y="0"/>
                </a:moveTo>
                <a:lnTo>
                  <a:pt x="7747820" y="0"/>
                </a:lnTo>
                <a:lnTo>
                  <a:pt x="5496233" y="6371303"/>
                </a:lnTo>
                <a:lnTo>
                  <a:pt x="0" y="6371303"/>
                </a:lnTo>
                <a:lnTo>
                  <a:pt x="0" y="0"/>
                </a:lnTo>
                <a:close/>
              </a:path>
            </a:pathLst>
          </a:custGeom>
          <a:solidFill>
            <a:schemeClr val="bg1">
              <a:alpha val="8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xmlns="" id="{982EDF35-D202-43B5-8F1B-4E9CBBD68A4D}"/>
              </a:ext>
            </a:extLst>
          </p:cNvPr>
          <p:cNvSpPr txBox="1"/>
          <p:nvPr/>
        </p:nvSpPr>
        <p:spPr>
          <a:xfrm>
            <a:off x="1483882" y="5940716"/>
            <a:ext cx="4863337" cy="323165"/>
          </a:xfrm>
          <a:prstGeom prst="rect">
            <a:avLst/>
          </a:prstGeom>
          <a:noFill/>
        </p:spPr>
        <p:txBody>
          <a:bodyPr wrap="square" rtlCol="0" anchor="ctr">
            <a:spAutoFit/>
          </a:bodyPr>
          <a:lstStyle/>
          <a:p>
            <a:pPr lvl="0">
              <a:spcBef>
                <a:spcPts val="1600"/>
              </a:spcBef>
              <a:buClr>
                <a:schemeClr val="dk1"/>
              </a:buClr>
              <a:buSzPts val="1100"/>
            </a:pPr>
            <a:r>
              <a:rPr lang="en-US" sz="1500" dirty="0"/>
              <a:t>No Cart Abandonment Notification</a:t>
            </a:r>
            <a:endParaRPr lang="en-US" sz="1500" dirty="0"/>
          </a:p>
        </p:txBody>
      </p:sp>
      <p:sp>
        <p:nvSpPr>
          <p:cNvPr id="43" name="Oval 42">
            <a:extLst>
              <a:ext uri="{FF2B5EF4-FFF2-40B4-BE49-F238E27FC236}">
                <a16:creationId xmlns:a16="http://schemas.microsoft.com/office/drawing/2014/main" xmlns="" id="{4F87B8E1-B391-4C8C-9BA6-4A4F70DF8D7C}"/>
              </a:ext>
            </a:extLst>
          </p:cNvPr>
          <p:cNvSpPr/>
          <p:nvPr/>
        </p:nvSpPr>
        <p:spPr>
          <a:xfrm>
            <a:off x="1008727" y="5886853"/>
            <a:ext cx="430886" cy="430886"/>
          </a:xfrm>
          <a:prstGeom prst="ellipse">
            <a:avLst/>
          </a:prstGeom>
          <a:solidFill>
            <a:schemeClr val="accent4">
              <a:lumMod val="60000"/>
              <a:lumOff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3" name="TextBox 22">
            <a:extLst>
              <a:ext uri="{FF2B5EF4-FFF2-40B4-BE49-F238E27FC236}">
                <a16:creationId xmlns:a16="http://schemas.microsoft.com/office/drawing/2014/main" xmlns="" id="{C0B3EAAA-71B7-4F8C-87D8-5EE414375B92}"/>
              </a:ext>
            </a:extLst>
          </p:cNvPr>
          <p:cNvSpPr txBox="1"/>
          <p:nvPr/>
        </p:nvSpPr>
        <p:spPr>
          <a:xfrm>
            <a:off x="623384" y="591671"/>
            <a:ext cx="6191673" cy="707886"/>
          </a:xfrm>
          <a:prstGeom prst="rect">
            <a:avLst/>
          </a:prstGeom>
          <a:noFill/>
        </p:spPr>
        <p:txBody>
          <a:bodyPr wrap="square" rtlCol="0" anchor="ctr">
            <a:spAutoFit/>
          </a:bodyPr>
          <a:lstStyle/>
          <a:p>
            <a:r>
              <a:rPr lang="en" sz="4000" b="1" dirty="0" smtClean="0"/>
              <a:t>Challenges</a:t>
            </a:r>
            <a:endParaRPr lang="ko-KR" altLang="en-US" sz="4000" b="1" dirty="0">
              <a:cs typeface="Arial" pitchFamily="34" charset="0"/>
            </a:endParaRPr>
          </a:p>
        </p:txBody>
      </p:sp>
      <p:sp>
        <p:nvSpPr>
          <p:cNvPr id="24" name="TextBox 23">
            <a:extLst>
              <a:ext uri="{FF2B5EF4-FFF2-40B4-BE49-F238E27FC236}">
                <a16:creationId xmlns:a16="http://schemas.microsoft.com/office/drawing/2014/main" xmlns="" id="{18FD0B1F-2E91-42FF-9F35-CE1A27E12F41}"/>
              </a:ext>
            </a:extLst>
          </p:cNvPr>
          <p:cNvSpPr txBox="1"/>
          <p:nvPr/>
        </p:nvSpPr>
        <p:spPr>
          <a:xfrm>
            <a:off x="617588" y="1363993"/>
            <a:ext cx="8086574" cy="1077218"/>
          </a:xfrm>
          <a:prstGeom prst="rect">
            <a:avLst/>
          </a:prstGeom>
          <a:noFill/>
        </p:spPr>
        <p:txBody>
          <a:bodyPr wrap="square" rtlCol="0">
            <a:spAutoFit/>
          </a:bodyPr>
          <a:lstStyle/>
          <a:p>
            <a:pPr lvl="0">
              <a:buClr>
                <a:schemeClr val="dk1"/>
              </a:buClr>
              <a:buSzPts val="1100"/>
            </a:pPr>
            <a:r>
              <a:rPr lang="en-US" sz="1600" dirty="0" smtClean="0"/>
              <a:t>West Elm </a:t>
            </a:r>
            <a:r>
              <a:rPr lang="en-US" sz="1600" dirty="0" smtClean="0">
                <a:solidFill>
                  <a:srgbClr val="262323"/>
                </a:solidFill>
              </a:rPr>
              <a:t>is </a:t>
            </a:r>
            <a:r>
              <a:rPr lang="en-US" sz="1600" dirty="0" smtClean="0">
                <a:solidFill>
                  <a:srgbClr val="262323"/>
                </a:solidFill>
              </a:rPr>
              <a:t>a great place where they appeal to a really broad group, from designers to empty nesters to those furnishing their first apartments. But the challenge there is, how do they improve the mobile app experience of the engaged shopper by making it more personalized &amp; providing it a human </a:t>
            </a:r>
            <a:r>
              <a:rPr lang="en-US" sz="1600" dirty="0" smtClean="0">
                <a:solidFill>
                  <a:srgbClr val="262323"/>
                </a:solidFill>
              </a:rPr>
              <a:t>touch.</a:t>
            </a:r>
            <a:endParaRPr lang="en-US" sz="1600" dirty="0">
              <a:solidFill>
                <a:srgbClr val="FF0000"/>
              </a:solidFill>
            </a:endParaRPr>
          </a:p>
        </p:txBody>
      </p:sp>
      <p:sp>
        <p:nvSpPr>
          <p:cNvPr id="25" name="Oval 24">
            <a:extLst>
              <a:ext uri="{FF2B5EF4-FFF2-40B4-BE49-F238E27FC236}">
                <a16:creationId xmlns:a16="http://schemas.microsoft.com/office/drawing/2014/main" xmlns="" id="{F55C65F4-0BC1-431C-8F5D-E94EDC504392}"/>
              </a:ext>
            </a:extLst>
          </p:cNvPr>
          <p:cNvSpPr/>
          <p:nvPr/>
        </p:nvSpPr>
        <p:spPr>
          <a:xfrm>
            <a:off x="1018559" y="2510088"/>
            <a:ext cx="430886" cy="430886"/>
          </a:xfrm>
          <a:prstGeom prst="ellipse">
            <a:avLst/>
          </a:prstGeom>
          <a:solidFill>
            <a:schemeClr val="bg2">
              <a:lumMod val="2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26" name="TextBox 25">
            <a:extLst>
              <a:ext uri="{FF2B5EF4-FFF2-40B4-BE49-F238E27FC236}">
                <a16:creationId xmlns:a16="http://schemas.microsoft.com/office/drawing/2014/main" xmlns="" id="{0A10E10D-1AAD-42B1-872C-E55118557DBA}"/>
              </a:ext>
            </a:extLst>
          </p:cNvPr>
          <p:cNvSpPr txBox="1"/>
          <p:nvPr/>
        </p:nvSpPr>
        <p:spPr>
          <a:xfrm>
            <a:off x="1493714" y="2563952"/>
            <a:ext cx="4474962" cy="323165"/>
          </a:xfrm>
          <a:prstGeom prst="rect">
            <a:avLst/>
          </a:prstGeom>
          <a:noFill/>
        </p:spPr>
        <p:txBody>
          <a:bodyPr wrap="square" rtlCol="0" anchor="ctr">
            <a:spAutoFit/>
          </a:bodyPr>
          <a:lstStyle/>
          <a:p>
            <a:pPr lvl="0">
              <a:spcBef>
                <a:spcPts val="1600"/>
              </a:spcBef>
              <a:buClr>
                <a:schemeClr val="dk1"/>
              </a:buClr>
              <a:buSzPts val="1100"/>
            </a:pPr>
            <a:r>
              <a:rPr lang="en-US" sz="1500" dirty="0" smtClean="0">
                <a:solidFill>
                  <a:srgbClr val="262323"/>
                </a:solidFill>
              </a:rPr>
              <a:t>App does not allow Notifications.</a:t>
            </a:r>
            <a:endParaRPr lang="en-US" sz="1500" dirty="0">
              <a:solidFill>
                <a:srgbClr val="262323"/>
              </a:solidFill>
            </a:endParaRPr>
          </a:p>
        </p:txBody>
      </p:sp>
      <p:sp>
        <p:nvSpPr>
          <p:cNvPr id="29" name="TextBox 28">
            <a:extLst>
              <a:ext uri="{FF2B5EF4-FFF2-40B4-BE49-F238E27FC236}">
                <a16:creationId xmlns:a16="http://schemas.microsoft.com/office/drawing/2014/main" xmlns="" id="{8307EB8D-C2DD-49AD-9C1D-BCC8A65BB591}"/>
              </a:ext>
            </a:extLst>
          </p:cNvPr>
          <p:cNvSpPr txBox="1"/>
          <p:nvPr/>
        </p:nvSpPr>
        <p:spPr>
          <a:xfrm>
            <a:off x="1493714" y="3115703"/>
            <a:ext cx="4027287" cy="323165"/>
          </a:xfrm>
          <a:prstGeom prst="rect">
            <a:avLst/>
          </a:prstGeom>
          <a:noFill/>
        </p:spPr>
        <p:txBody>
          <a:bodyPr wrap="square" rtlCol="0" anchor="ctr">
            <a:spAutoFit/>
          </a:bodyPr>
          <a:lstStyle/>
          <a:p>
            <a:r>
              <a:rPr lang="en-US" sz="1500" dirty="0">
                <a:solidFill>
                  <a:srgbClr val="262323"/>
                </a:solidFill>
              </a:rPr>
              <a:t>Not using In-App messaging</a:t>
            </a:r>
            <a:endParaRPr lang="ko-KR" altLang="en-US" sz="1500" dirty="0">
              <a:solidFill>
                <a:schemeClr val="tx1">
                  <a:lumMod val="75000"/>
                  <a:lumOff val="25000"/>
                </a:schemeClr>
              </a:solidFill>
              <a:cs typeface="Arial" pitchFamily="34" charset="0"/>
            </a:endParaRPr>
          </a:p>
        </p:txBody>
      </p:sp>
      <p:sp>
        <p:nvSpPr>
          <p:cNvPr id="31" name="Oval 30">
            <a:extLst>
              <a:ext uri="{FF2B5EF4-FFF2-40B4-BE49-F238E27FC236}">
                <a16:creationId xmlns:a16="http://schemas.microsoft.com/office/drawing/2014/main" xmlns="" id="{C37CBE34-A8EB-4A03-826F-BED437FD22F5}"/>
              </a:ext>
            </a:extLst>
          </p:cNvPr>
          <p:cNvSpPr/>
          <p:nvPr/>
        </p:nvSpPr>
        <p:spPr>
          <a:xfrm>
            <a:off x="1018559" y="3633252"/>
            <a:ext cx="430886" cy="430886"/>
          </a:xfrm>
          <a:prstGeom prst="ellipse">
            <a:avLst/>
          </a:prstGeom>
          <a:solidFill>
            <a:schemeClr val="accent1">
              <a:lumMod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2" name="TextBox 31">
            <a:extLst>
              <a:ext uri="{FF2B5EF4-FFF2-40B4-BE49-F238E27FC236}">
                <a16:creationId xmlns:a16="http://schemas.microsoft.com/office/drawing/2014/main" xmlns="" id="{EB90CA4E-347C-48ED-9BB9-5699B0AA7BBD}"/>
              </a:ext>
            </a:extLst>
          </p:cNvPr>
          <p:cNvSpPr txBox="1"/>
          <p:nvPr/>
        </p:nvSpPr>
        <p:spPr>
          <a:xfrm>
            <a:off x="1493714" y="3657620"/>
            <a:ext cx="3560562" cy="323165"/>
          </a:xfrm>
          <a:prstGeom prst="rect">
            <a:avLst/>
          </a:prstGeom>
          <a:noFill/>
        </p:spPr>
        <p:txBody>
          <a:bodyPr wrap="square" rtlCol="0" anchor="ctr">
            <a:spAutoFit/>
          </a:bodyPr>
          <a:lstStyle/>
          <a:p>
            <a:pPr lvl="0">
              <a:spcBef>
                <a:spcPts val="1600"/>
              </a:spcBef>
              <a:buClr>
                <a:schemeClr val="dk1"/>
              </a:buClr>
              <a:buSzPts val="1100"/>
            </a:pPr>
            <a:r>
              <a:rPr lang="en-US" sz="1500" dirty="0" smtClean="0"/>
              <a:t>No personalized recommendations</a:t>
            </a:r>
            <a:endParaRPr lang="en-US" sz="1500" dirty="0"/>
          </a:p>
        </p:txBody>
      </p:sp>
      <p:sp>
        <p:nvSpPr>
          <p:cNvPr id="34" name="Oval 33">
            <a:extLst>
              <a:ext uri="{FF2B5EF4-FFF2-40B4-BE49-F238E27FC236}">
                <a16:creationId xmlns:a16="http://schemas.microsoft.com/office/drawing/2014/main" xmlns="" id="{4F87B8E1-B391-4C8C-9BA6-4A4F70DF8D7C}"/>
              </a:ext>
            </a:extLst>
          </p:cNvPr>
          <p:cNvSpPr/>
          <p:nvPr/>
        </p:nvSpPr>
        <p:spPr>
          <a:xfrm>
            <a:off x="1018559" y="4194837"/>
            <a:ext cx="430886" cy="430886"/>
          </a:xfrm>
          <a:prstGeom prst="ellipse">
            <a:avLst/>
          </a:prstGeom>
          <a:solidFill>
            <a:schemeClr val="accent1"/>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5" name="TextBox 34">
            <a:extLst>
              <a:ext uri="{FF2B5EF4-FFF2-40B4-BE49-F238E27FC236}">
                <a16:creationId xmlns:a16="http://schemas.microsoft.com/office/drawing/2014/main" xmlns="" id="{982EDF35-D202-43B5-8F1B-4E9CBBD68A4D}"/>
              </a:ext>
            </a:extLst>
          </p:cNvPr>
          <p:cNvSpPr txBox="1"/>
          <p:nvPr/>
        </p:nvSpPr>
        <p:spPr>
          <a:xfrm>
            <a:off x="1493714" y="4248699"/>
            <a:ext cx="5485820" cy="323165"/>
          </a:xfrm>
          <a:prstGeom prst="rect">
            <a:avLst/>
          </a:prstGeom>
          <a:noFill/>
        </p:spPr>
        <p:txBody>
          <a:bodyPr wrap="square" rtlCol="0" anchor="ctr">
            <a:spAutoFit/>
          </a:bodyPr>
          <a:lstStyle/>
          <a:p>
            <a:pPr lvl="0">
              <a:spcBef>
                <a:spcPts val="1600"/>
              </a:spcBef>
              <a:buClr>
                <a:schemeClr val="dk1"/>
              </a:buClr>
              <a:buSzPts val="1100"/>
            </a:pPr>
            <a:r>
              <a:rPr lang="en-US" sz="1500" dirty="0"/>
              <a:t>Not Targeting on Psychographic factors (Lifestyle/Values/Attitudes)</a:t>
            </a:r>
            <a:endParaRPr lang="en-US" sz="1500" dirty="0"/>
          </a:p>
        </p:txBody>
      </p:sp>
      <p:sp>
        <p:nvSpPr>
          <p:cNvPr id="36" name="TextBox 35">
            <a:extLst>
              <a:ext uri="{FF2B5EF4-FFF2-40B4-BE49-F238E27FC236}">
                <a16:creationId xmlns:a16="http://schemas.microsoft.com/office/drawing/2014/main" xmlns="" id="{CBB324BF-B98E-4CDD-AD79-F4653D748F28}"/>
              </a:ext>
            </a:extLst>
          </p:cNvPr>
          <p:cNvSpPr txBox="1"/>
          <p:nvPr/>
        </p:nvSpPr>
        <p:spPr>
          <a:xfrm>
            <a:off x="1134128" y="4302558"/>
            <a:ext cx="199749" cy="215444"/>
          </a:xfrm>
          <a:prstGeom prst="rect">
            <a:avLst/>
          </a:prstGeom>
          <a:noFill/>
        </p:spPr>
        <p:txBody>
          <a:bodyPr wrap="square" tIns="0" bIns="0" rtlCol="0" anchor="ctr">
            <a:spAutoFit/>
          </a:bodyPr>
          <a:lstStyle/>
          <a:p>
            <a:pPr algn="ctr"/>
            <a:r>
              <a:rPr lang="en-US" altLang="ko-KR" sz="1400" b="1" dirty="0">
                <a:solidFill>
                  <a:schemeClr val="bg1"/>
                </a:solidFill>
                <a:cs typeface="Arial" pitchFamily="34" charset="0"/>
              </a:rPr>
              <a:t>4</a:t>
            </a:r>
          </a:p>
        </p:txBody>
      </p:sp>
      <p:sp>
        <p:nvSpPr>
          <p:cNvPr id="37" name="Oval 36">
            <a:extLst>
              <a:ext uri="{FF2B5EF4-FFF2-40B4-BE49-F238E27FC236}">
                <a16:creationId xmlns:a16="http://schemas.microsoft.com/office/drawing/2014/main" xmlns="" id="{4F87B8E1-B391-4C8C-9BA6-4A4F70DF8D7C}"/>
              </a:ext>
            </a:extLst>
          </p:cNvPr>
          <p:cNvSpPr/>
          <p:nvPr/>
        </p:nvSpPr>
        <p:spPr>
          <a:xfrm>
            <a:off x="1013642" y="4760200"/>
            <a:ext cx="430886" cy="430886"/>
          </a:xfrm>
          <a:prstGeom prst="ellipse">
            <a:avLst/>
          </a:prstGeom>
          <a:solidFill>
            <a:schemeClr val="accent2">
              <a:lumMod val="60000"/>
              <a:lumOff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38" name="TextBox 37">
            <a:extLst>
              <a:ext uri="{FF2B5EF4-FFF2-40B4-BE49-F238E27FC236}">
                <a16:creationId xmlns:a16="http://schemas.microsoft.com/office/drawing/2014/main" xmlns="" id="{982EDF35-D202-43B5-8F1B-4E9CBBD68A4D}"/>
              </a:ext>
            </a:extLst>
          </p:cNvPr>
          <p:cNvSpPr txBox="1"/>
          <p:nvPr/>
        </p:nvSpPr>
        <p:spPr>
          <a:xfrm>
            <a:off x="1488797" y="4698645"/>
            <a:ext cx="6324114" cy="553998"/>
          </a:xfrm>
          <a:prstGeom prst="rect">
            <a:avLst/>
          </a:prstGeom>
          <a:noFill/>
        </p:spPr>
        <p:txBody>
          <a:bodyPr wrap="square" rtlCol="0" anchor="ctr">
            <a:spAutoFit/>
          </a:bodyPr>
          <a:lstStyle/>
          <a:p>
            <a:pPr lvl="0">
              <a:spcBef>
                <a:spcPts val="1600"/>
              </a:spcBef>
              <a:buClr>
                <a:schemeClr val="dk1"/>
              </a:buClr>
              <a:buSzPts val="1100"/>
            </a:pPr>
            <a:r>
              <a:rPr lang="en-US" sz="1500" dirty="0"/>
              <a:t>Special Events/Classes - No Notifications/Alerts/Emails based on the shopper’s interest.</a:t>
            </a:r>
            <a:endParaRPr lang="en-US" sz="1500" dirty="0"/>
          </a:p>
        </p:txBody>
      </p:sp>
      <p:sp>
        <p:nvSpPr>
          <p:cNvPr id="40" name="Oval 39">
            <a:extLst>
              <a:ext uri="{FF2B5EF4-FFF2-40B4-BE49-F238E27FC236}">
                <a16:creationId xmlns:a16="http://schemas.microsoft.com/office/drawing/2014/main" xmlns="" id="{4F87B8E1-B391-4C8C-9BA6-4A4F70DF8D7C}"/>
              </a:ext>
            </a:extLst>
          </p:cNvPr>
          <p:cNvSpPr/>
          <p:nvPr/>
        </p:nvSpPr>
        <p:spPr>
          <a:xfrm>
            <a:off x="1008725" y="5335388"/>
            <a:ext cx="430886" cy="430886"/>
          </a:xfrm>
          <a:prstGeom prst="ellipse">
            <a:avLst/>
          </a:prstGeom>
          <a:solidFill>
            <a:srgbClr val="A5A5A5"/>
          </a:solidFill>
          <a:ln w="381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ko-KR" altLang="en-US" sz="2701"/>
          </a:p>
        </p:txBody>
      </p:sp>
      <p:sp>
        <p:nvSpPr>
          <p:cNvPr id="41" name="TextBox 40">
            <a:extLst>
              <a:ext uri="{FF2B5EF4-FFF2-40B4-BE49-F238E27FC236}">
                <a16:creationId xmlns:a16="http://schemas.microsoft.com/office/drawing/2014/main" xmlns="" id="{982EDF35-D202-43B5-8F1B-4E9CBBD68A4D}"/>
              </a:ext>
            </a:extLst>
          </p:cNvPr>
          <p:cNvSpPr txBox="1"/>
          <p:nvPr/>
        </p:nvSpPr>
        <p:spPr>
          <a:xfrm>
            <a:off x="1483880" y="5273834"/>
            <a:ext cx="5715573" cy="553998"/>
          </a:xfrm>
          <a:prstGeom prst="rect">
            <a:avLst/>
          </a:prstGeom>
          <a:noFill/>
        </p:spPr>
        <p:txBody>
          <a:bodyPr wrap="square" rtlCol="0" anchor="ctr">
            <a:spAutoFit/>
          </a:bodyPr>
          <a:lstStyle/>
          <a:p>
            <a:pPr lvl="0">
              <a:spcBef>
                <a:spcPts val="1600"/>
              </a:spcBef>
              <a:buClr>
                <a:schemeClr val="dk1"/>
              </a:buClr>
              <a:buSzPts val="1100"/>
            </a:pPr>
            <a:r>
              <a:rPr lang="en-US" sz="1500" dirty="0" smtClean="0"/>
              <a:t>No notification on key rewards (cash earned) that users earn, this could create interest for purchase.</a:t>
            </a:r>
            <a:endParaRPr lang="en-US" sz="1500" dirty="0"/>
          </a:p>
        </p:txBody>
      </p:sp>
      <p:sp>
        <p:nvSpPr>
          <p:cNvPr id="42" name="TextBox 41">
            <a:extLst>
              <a:ext uri="{FF2B5EF4-FFF2-40B4-BE49-F238E27FC236}">
                <a16:creationId xmlns:a16="http://schemas.microsoft.com/office/drawing/2014/main" xmlns="" id="{CBB324BF-B98E-4CDD-AD79-F4653D748F28}"/>
              </a:ext>
            </a:extLst>
          </p:cNvPr>
          <p:cNvSpPr txBox="1"/>
          <p:nvPr/>
        </p:nvSpPr>
        <p:spPr>
          <a:xfrm>
            <a:off x="1124294" y="5443109"/>
            <a:ext cx="199749" cy="215444"/>
          </a:xfrm>
          <a:prstGeom prst="rect">
            <a:avLst/>
          </a:prstGeom>
          <a:noFill/>
        </p:spPr>
        <p:txBody>
          <a:bodyPr wrap="square" tIns="0" bIns="0" rtlCol="0" anchor="ctr">
            <a:spAutoFit/>
          </a:bodyPr>
          <a:lstStyle/>
          <a:p>
            <a:pPr algn="ctr"/>
            <a:r>
              <a:rPr lang="en-US" altLang="ko-KR" sz="1400" b="1" dirty="0" smtClean="0">
                <a:solidFill>
                  <a:schemeClr val="bg1"/>
                </a:solidFill>
                <a:cs typeface="Arial" pitchFamily="34" charset="0"/>
              </a:rPr>
              <a:t>6</a:t>
            </a:r>
            <a:endParaRPr lang="en-US" altLang="ko-KR" sz="1400" b="1" dirty="0">
              <a:solidFill>
                <a:schemeClr val="bg1"/>
              </a:solidFill>
              <a:cs typeface="Arial" pitchFamily="34" charset="0"/>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5697" y="2607832"/>
            <a:ext cx="236611" cy="236611"/>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23476" y="3066757"/>
            <a:ext cx="421052" cy="421052"/>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7863" y="3671710"/>
            <a:ext cx="282232" cy="282232"/>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5080" y="4196096"/>
            <a:ext cx="421516" cy="421516"/>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15697" y="4854611"/>
            <a:ext cx="250044" cy="250044"/>
          </a:xfrm>
          <a:prstGeom prst="rect">
            <a:avLst/>
          </a:prstGeom>
        </p:spPr>
      </p:pic>
      <p:pic>
        <p:nvPicPr>
          <p:cNvPr id="10" name="Picture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008724" y="5323214"/>
            <a:ext cx="458451" cy="458451"/>
          </a:xfrm>
          <a:prstGeom prst="rect">
            <a:avLst/>
          </a:prstGeom>
        </p:spPr>
      </p:pic>
      <p:pic>
        <p:nvPicPr>
          <p:cNvPr id="4" name="Picture 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52902" y="5966098"/>
            <a:ext cx="302468" cy="302468"/>
          </a:xfrm>
          <a:prstGeom prst="rect">
            <a:avLst/>
          </a:prstGeom>
        </p:spPr>
      </p:pic>
      <p:pic>
        <p:nvPicPr>
          <p:cNvPr id="45" name="Picture 4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80179" y="6572348"/>
            <a:ext cx="491309" cy="226659"/>
          </a:xfrm>
          <a:prstGeom prst="rect">
            <a:avLst/>
          </a:prstGeom>
        </p:spPr>
      </p:pic>
      <p:sp>
        <p:nvSpPr>
          <p:cNvPr id="49" name="Right Triangle 48"/>
          <p:cNvSpPr/>
          <p:nvPr/>
        </p:nvSpPr>
        <p:spPr>
          <a:xfrm rot="16200000">
            <a:off x="11346689" y="6011224"/>
            <a:ext cx="902268" cy="80901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p:cNvSpPr/>
          <p:nvPr/>
        </p:nvSpPr>
        <p:spPr>
          <a:xfrm>
            <a:off x="11775365" y="6540527"/>
            <a:ext cx="413890" cy="307777"/>
          </a:xfrm>
          <a:prstGeom prst="rect">
            <a:avLst/>
          </a:prstGeom>
        </p:spPr>
        <p:txBody>
          <a:bodyPr wrap="square">
            <a:spAutoFit/>
          </a:bodyPr>
          <a:lstStyle/>
          <a:p>
            <a:r>
              <a:rPr lang="en-US" sz="1400" b="1" dirty="0" smtClean="0">
                <a:solidFill>
                  <a:schemeClr val="tx1">
                    <a:lumMod val="85000"/>
                    <a:lumOff val="15000"/>
                  </a:schemeClr>
                </a:solidFill>
                <a:latin typeface="Roboto" panose="020B0604020202020204" charset="0"/>
                <a:ea typeface="Roboto" panose="020B0604020202020204" charset="0"/>
              </a:rPr>
              <a:t>7</a:t>
            </a:r>
            <a:endParaRPr lang="en-US" sz="1400" dirty="0">
              <a:solidFill>
                <a:schemeClr val="tx1">
                  <a:lumMod val="85000"/>
                  <a:lumOff val="15000"/>
                </a:schemeClr>
              </a:solidFill>
              <a:latin typeface="Roboto" panose="020B0604020202020204" charset="0"/>
              <a:ea typeface="Roboto" panose="020B0604020202020204" charset="0"/>
            </a:endParaRPr>
          </a:p>
        </p:txBody>
      </p:sp>
    </p:spTree>
    <p:extLst>
      <p:ext uri="{BB962C8B-B14F-4D97-AF65-F5344CB8AC3E}">
        <p14:creationId xmlns:p14="http://schemas.microsoft.com/office/powerpoint/2010/main" val="3870866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2" y="0"/>
            <a:ext cx="12144374" cy="6857999"/>
          </a:xfrm>
          <a:prstGeom prst="rect">
            <a:avLst/>
          </a:prstGeom>
        </p:spPr>
      </p:pic>
      <p:sp>
        <p:nvSpPr>
          <p:cNvPr id="27" name="Rectangle 26"/>
          <p:cNvSpPr/>
          <p:nvPr/>
        </p:nvSpPr>
        <p:spPr>
          <a:xfrm>
            <a:off x="4126859" y="323651"/>
            <a:ext cx="3914726" cy="830997"/>
          </a:xfrm>
          <a:prstGeom prst="rect">
            <a:avLst/>
          </a:prstGeom>
        </p:spPr>
        <p:txBody>
          <a:bodyPr wrap="none">
            <a:spAutoFit/>
          </a:bodyPr>
          <a:lstStyle/>
          <a:p>
            <a:pPr lvl="0" algn="ctr"/>
            <a:r>
              <a:rPr lang="en" sz="4800" b="1" dirty="0" smtClean="0">
                <a:solidFill>
                  <a:schemeClr val="bg1"/>
                </a:solidFill>
              </a:rPr>
              <a:t>Braze Features</a:t>
            </a:r>
            <a:endParaRPr lang="en-US" sz="4800" b="1" dirty="0">
              <a:solidFill>
                <a:schemeClr val="bg1"/>
              </a:solidFill>
            </a:endParaRPr>
          </a:p>
        </p:txBody>
      </p:sp>
      <p:sp>
        <p:nvSpPr>
          <p:cNvPr id="28" name="Rectangle 27"/>
          <p:cNvSpPr/>
          <p:nvPr/>
        </p:nvSpPr>
        <p:spPr>
          <a:xfrm>
            <a:off x="1183511" y="1501146"/>
            <a:ext cx="3112712" cy="369332"/>
          </a:xfrm>
          <a:prstGeom prst="rect">
            <a:avLst/>
          </a:prstGeom>
        </p:spPr>
        <p:txBody>
          <a:bodyPr wrap="none">
            <a:spAutoFit/>
          </a:bodyPr>
          <a:lstStyle/>
          <a:p>
            <a:pPr lvl="0"/>
            <a:r>
              <a:rPr lang="en-US" b="1" dirty="0" smtClean="0">
                <a:solidFill>
                  <a:srgbClr val="FFFF00"/>
                </a:solidFill>
              </a:rPr>
              <a:t>Cross-Channel Personalization</a:t>
            </a:r>
            <a:endParaRPr lang="en-US" b="1" dirty="0">
              <a:solidFill>
                <a:srgbClr val="FFFF00"/>
              </a:solidFill>
            </a:endParaRPr>
          </a:p>
        </p:txBody>
      </p:sp>
      <p:sp>
        <p:nvSpPr>
          <p:cNvPr id="29" name="Rectangle 28"/>
          <p:cNvSpPr/>
          <p:nvPr/>
        </p:nvSpPr>
        <p:spPr>
          <a:xfrm>
            <a:off x="1414849" y="1956306"/>
            <a:ext cx="939681" cy="338554"/>
          </a:xfrm>
          <a:prstGeom prst="rect">
            <a:avLst/>
          </a:prstGeom>
        </p:spPr>
        <p:txBody>
          <a:bodyPr wrap="none">
            <a:spAutoFit/>
          </a:bodyPr>
          <a:lstStyle/>
          <a:p>
            <a:pPr marL="285750" lvl="0" indent="-285750">
              <a:spcBef>
                <a:spcPts val="1600"/>
              </a:spcBef>
              <a:buFont typeface="Wingdings" panose="05000000000000000000" pitchFamily="2" charset="2"/>
              <a:buChar char="ü"/>
            </a:pPr>
            <a:r>
              <a:rPr lang="en-US" sz="1600" b="1" dirty="0" smtClean="0">
                <a:solidFill>
                  <a:schemeClr val="bg1"/>
                </a:solidFill>
              </a:rPr>
              <a:t>Email</a:t>
            </a:r>
            <a:endParaRPr lang="en-US" sz="1600" b="1" dirty="0">
              <a:solidFill>
                <a:schemeClr val="bg1"/>
              </a:solidFill>
            </a:endParaRPr>
          </a:p>
        </p:txBody>
      </p:sp>
      <p:sp>
        <p:nvSpPr>
          <p:cNvPr id="30" name="Rectangle 29"/>
          <p:cNvSpPr/>
          <p:nvPr/>
        </p:nvSpPr>
        <p:spPr>
          <a:xfrm>
            <a:off x="1709223" y="2294860"/>
            <a:ext cx="3303597" cy="1477328"/>
          </a:xfrm>
          <a:prstGeom prst="rect">
            <a:avLst/>
          </a:prstGeom>
        </p:spPr>
        <p:txBody>
          <a:bodyPr wrap="none">
            <a:spAutoFit/>
          </a:bodyPr>
          <a:lstStyle/>
          <a:p>
            <a:pPr marL="285750" lvl="0" indent="-285750">
              <a:spcBef>
                <a:spcPts val="600"/>
              </a:spcBef>
              <a:buFont typeface="Wingdings" panose="05000000000000000000" pitchFamily="2" charset="2"/>
              <a:buChar char="§"/>
            </a:pPr>
            <a:r>
              <a:rPr lang="en-US" sz="1400" dirty="0" smtClean="0">
                <a:solidFill>
                  <a:schemeClr val="bg1"/>
                </a:solidFill>
              </a:rPr>
              <a:t>Email Editor &amp; Customizable </a:t>
            </a:r>
            <a:r>
              <a:rPr lang="en-US" sz="1400" dirty="0" smtClean="0">
                <a:solidFill>
                  <a:schemeClr val="bg1"/>
                </a:solidFill>
              </a:rPr>
              <a:t>templates</a:t>
            </a:r>
          </a:p>
          <a:p>
            <a:pPr marL="285750" lvl="0" indent="-285750">
              <a:spcBef>
                <a:spcPts val="600"/>
              </a:spcBef>
              <a:buFont typeface="Wingdings" panose="05000000000000000000" pitchFamily="2" charset="2"/>
              <a:buChar char="§"/>
            </a:pPr>
            <a:r>
              <a:rPr lang="en-US" sz="1400" dirty="0">
                <a:solidFill>
                  <a:schemeClr val="bg1"/>
                </a:solidFill>
              </a:rPr>
              <a:t>Capture Prime Inbox real </a:t>
            </a:r>
            <a:r>
              <a:rPr lang="en-US" sz="1400" dirty="0" smtClean="0">
                <a:solidFill>
                  <a:schemeClr val="bg1"/>
                </a:solidFill>
              </a:rPr>
              <a:t>estate</a:t>
            </a:r>
          </a:p>
          <a:p>
            <a:pPr marL="285750" lvl="0" indent="-285750">
              <a:spcBef>
                <a:spcPts val="600"/>
              </a:spcBef>
              <a:buFont typeface="Wingdings" panose="05000000000000000000" pitchFamily="2" charset="2"/>
              <a:buChar char="§"/>
            </a:pPr>
            <a:r>
              <a:rPr lang="en-US" sz="1400" dirty="0">
                <a:solidFill>
                  <a:schemeClr val="bg1"/>
                </a:solidFill>
              </a:rPr>
              <a:t>Innovate Through Iteration</a:t>
            </a:r>
          </a:p>
          <a:p>
            <a:pPr marL="285750" lvl="0" indent="-285750">
              <a:spcBef>
                <a:spcPts val="600"/>
              </a:spcBef>
              <a:buFont typeface="Wingdings" panose="05000000000000000000" pitchFamily="2" charset="2"/>
              <a:buChar char="§"/>
            </a:pPr>
            <a:endParaRPr lang="en-US" sz="1400" dirty="0" smtClean="0">
              <a:solidFill>
                <a:schemeClr val="bg1"/>
              </a:solidFill>
            </a:endParaRPr>
          </a:p>
          <a:p>
            <a:pPr marL="285750" lvl="0" indent="-285750">
              <a:spcBef>
                <a:spcPts val="600"/>
              </a:spcBef>
              <a:buFont typeface="Wingdings" panose="05000000000000000000" pitchFamily="2" charset="2"/>
              <a:buChar char="§"/>
            </a:pPr>
            <a:endParaRPr lang="en-US" sz="1400" dirty="0" smtClean="0">
              <a:solidFill>
                <a:schemeClr val="bg1"/>
              </a:solidFill>
            </a:endParaRPr>
          </a:p>
        </p:txBody>
      </p:sp>
      <p:sp>
        <p:nvSpPr>
          <p:cNvPr id="38" name="Rectangle 37"/>
          <p:cNvSpPr/>
          <p:nvPr/>
        </p:nvSpPr>
        <p:spPr>
          <a:xfrm>
            <a:off x="1375518" y="3362325"/>
            <a:ext cx="1075936" cy="338554"/>
          </a:xfrm>
          <a:prstGeom prst="rect">
            <a:avLst/>
          </a:prstGeom>
        </p:spPr>
        <p:txBody>
          <a:bodyPr wrap="none">
            <a:spAutoFit/>
          </a:bodyPr>
          <a:lstStyle/>
          <a:p>
            <a:pPr marL="285750" lvl="0" indent="-285750">
              <a:spcBef>
                <a:spcPts val="1600"/>
              </a:spcBef>
              <a:buFont typeface="Wingdings" panose="05000000000000000000" pitchFamily="2" charset="2"/>
              <a:buChar char="ü"/>
            </a:pPr>
            <a:r>
              <a:rPr lang="en-US" sz="1600" b="1" dirty="0" smtClean="0">
                <a:solidFill>
                  <a:schemeClr val="bg1"/>
                </a:solidFill>
              </a:rPr>
              <a:t>Mobile</a:t>
            </a:r>
            <a:endParaRPr lang="en-US" sz="1600" b="1" dirty="0">
              <a:solidFill>
                <a:schemeClr val="bg1"/>
              </a:solidFill>
            </a:endParaRPr>
          </a:p>
        </p:txBody>
      </p:sp>
      <p:sp>
        <p:nvSpPr>
          <p:cNvPr id="39" name="Rectangle 38"/>
          <p:cNvSpPr/>
          <p:nvPr/>
        </p:nvSpPr>
        <p:spPr>
          <a:xfrm>
            <a:off x="1669892" y="3700879"/>
            <a:ext cx="1778051" cy="1184940"/>
          </a:xfrm>
          <a:prstGeom prst="rect">
            <a:avLst/>
          </a:prstGeom>
        </p:spPr>
        <p:txBody>
          <a:bodyPr wrap="none">
            <a:spAutoFit/>
          </a:bodyPr>
          <a:lstStyle/>
          <a:p>
            <a:pPr marL="285750" lvl="0" indent="-285750">
              <a:spcBef>
                <a:spcPts val="600"/>
              </a:spcBef>
              <a:buFont typeface="Wingdings" panose="05000000000000000000" pitchFamily="2" charset="2"/>
              <a:buChar char="§"/>
            </a:pPr>
            <a:r>
              <a:rPr lang="en-US" sz="1400" dirty="0" smtClean="0">
                <a:solidFill>
                  <a:schemeClr val="bg1"/>
                </a:solidFill>
              </a:rPr>
              <a:t>Push Notification</a:t>
            </a:r>
          </a:p>
          <a:p>
            <a:pPr marL="285750" lvl="0" indent="-285750">
              <a:spcBef>
                <a:spcPts val="600"/>
              </a:spcBef>
              <a:buFont typeface="Wingdings" panose="05000000000000000000" pitchFamily="2" charset="2"/>
              <a:buChar char="§"/>
            </a:pPr>
            <a:r>
              <a:rPr lang="en-US" sz="1400" dirty="0" smtClean="0">
                <a:solidFill>
                  <a:schemeClr val="bg1"/>
                </a:solidFill>
              </a:rPr>
              <a:t>In-App Messaging</a:t>
            </a:r>
          </a:p>
          <a:p>
            <a:pPr marL="285750" lvl="0" indent="-285750">
              <a:spcBef>
                <a:spcPts val="600"/>
              </a:spcBef>
              <a:buFont typeface="Wingdings" panose="05000000000000000000" pitchFamily="2" charset="2"/>
              <a:buChar char="§"/>
            </a:pPr>
            <a:r>
              <a:rPr lang="en-US" sz="1400" dirty="0" smtClean="0">
                <a:solidFill>
                  <a:schemeClr val="bg1"/>
                </a:solidFill>
              </a:rPr>
              <a:t>Content Cards</a:t>
            </a:r>
          </a:p>
          <a:p>
            <a:pPr marL="285750" lvl="0" indent="-285750">
              <a:spcBef>
                <a:spcPts val="600"/>
              </a:spcBef>
              <a:buFont typeface="Wingdings" panose="05000000000000000000" pitchFamily="2" charset="2"/>
              <a:buChar char="§"/>
            </a:pPr>
            <a:r>
              <a:rPr lang="en-US" sz="1400" dirty="0" smtClean="0">
                <a:solidFill>
                  <a:schemeClr val="bg1"/>
                </a:solidFill>
              </a:rPr>
              <a:t>Email</a:t>
            </a:r>
            <a:endParaRPr lang="en-US" sz="1400" dirty="0">
              <a:solidFill>
                <a:schemeClr val="bg1"/>
              </a:solidFill>
            </a:endParaRPr>
          </a:p>
        </p:txBody>
      </p:sp>
      <p:sp>
        <p:nvSpPr>
          <p:cNvPr id="58" name="Rectangle 57"/>
          <p:cNvSpPr/>
          <p:nvPr/>
        </p:nvSpPr>
        <p:spPr>
          <a:xfrm>
            <a:off x="1375518" y="4906572"/>
            <a:ext cx="865045" cy="338554"/>
          </a:xfrm>
          <a:prstGeom prst="rect">
            <a:avLst/>
          </a:prstGeom>
        </p:spPr>
        <p:txBody>
          <a:bodyPr wrap="none">
            <a:spAutoFit/>
          </a:bodyPr>
          <a:lstStyle/>
          <a:p>
            <a:pPr marL="285750" lvl="0" indent="-285750">
              <a:spcBef>
                <a:spcPts val="1600"/>
              </a:spcBef>
              <a:buFont typeface="Wingdings" panose="05000000000000000000" pitchFamily="2" charset="2"/>
              <a:buChar char="ü"/>
            </a:pPr>
            <a:r>
              <a:rPr lang="en-US" sz="1600" b="1" dirty="0" smtClean="0">
                <a:solidFill>
                  <a:schemeClr val="bg1"/>
                </a:solidFill>
              </a:rPr>
              <a:t>Web</a:t>
            </a:r>
            <a:endParaRPr lang="en-US" sz="1600" b="1" dirty="0">
              <a:solidFill>
                <a:schemeClr val="bg1"/>
              </a:solidFill>
            </a:endParaRPr>
          </a:p>
        </p:txBody>
      </p:sp>
      <p:sp>
        <p:nvSpPr>
          <p:cNvPr id="60" name="Rectangle 59"/>
          <p:cNvSpPr/>
          <p:nvPr/>
        </p:nvSpPr>
        <p:spPr>
          <a:xfrm>
            <a:off x="1669892" y="5245126"/>
            <a:ext cx="2103333" cy="1184940"/>
          </a:xfrm>
          <a:prstGeom prst="rect">
            <a:avLst/>
          </a:prstGeom>
        </p:spPr>
        <p:txBody>
          <a:bodyPr wrap="none">
            <a:spAutoFit/>
          </a:bodyPr>
          <a:lstStyle/>
          <a:p>
            <a:pPr marL="285750" lvl="0" indent="-285750">
              <a:spcBef>
                <a:spcPts val="600"/>
              </a:spcBef>
              <a:buFont typeface="Wingdings" panose="05000000000000000000" pitchFamily="2" charset="2"/>
              <a:buChar char="§"/>
            </a:pPr>
            <a:r>
              <a:rPr lang="en-US" sz="1400" dirty="0" smtClean="0">
                <a:solidFill>
                  <a:schemeClr val="bg1"/>
                </a:solidFill>
              </a:rPr>
              <a:t>Web Push Notification</a:t>
            </a:r>
          </a:p>
          <a:p>
            <a:pPr marL="285750" lvl="0" indent="-285750">
              <a:spcBef>
                <a:spcPts val="600"/>
              </a:spcBef>
              <a:buFont typeface="Wingdings" panose="05000000000000000000" pitchFamily="2" charset="2"/>
              <a:buChar char="§"/>
            </a:pPr>
            <a:r>
              <a:rPr lang="en-US" sz="1400" dirty="0" smtClean="0">
                <a:solidFill>
                  <a:schemeClr val="bg1"/>
                </a:solidFill>
              </a:rPr>
              <a:t>In-Browser Messaging</a:t>
            </a:r>
          </a:p>
          <a:p>
            <a:pPr marL="285750" lvl="0" indent="-285750">
              <a:spcBef>
                <a:spcPts val="600"/>
              </a:spcBef>
              <a:buFont typeface="Wingdings" panose="05000000000000000000" pitchFamily="2" charset="2"/>
              <a:buChar char="§"/>
            </a:pPr>
            <a:r>
              <a:rPr lang="en-US" sz="1400" dirty="0" smtClean="0">
                <a:solidFill>
                  <a:schemeClr val="bg1"/>
                </a:solidFill>
              </a:rPr>
              <a:t>Content Cards</a:t>
            </a:r>
          </a:p>
          <a:p>
            <a:pPr marL="285750" lvl="0" indent="-285750">
              <a:spcBef>
                <a:spcPts val="600"/>
              </a:spcBef>
              <a:buFont typeface="Wingdings" panose="05000000000000000000" pitchFamily="2" charset="2"/>
              <a:buChar char="§"/>
            </a:pPr>
            <a:r>
              <a:rPr lang="en-US" sz="1400" dirty="0" smtClean="0">
                <a:solidFill>
                  <a:schemeClr val="bg1"/>
                </a:solidFill>
              </a:rPr>
              <a:t>Email</a:t>
            </a:r>
            <a:endParaRPr lang="en-US" sz="1400" dirty="0">
              <a:solidFill>
                <a:schemeClr val="bg1"/>
              </a:solidFill>
            </a:endParaRPr>
          </a:p>
        </p:txBody>
      </p:sp>
      <p:sp>
        <p:nvSpPr>
          <p:cNvPr id="61" name="Rectangle 60"/>
          <p:cNvSpPr/>
          <p:nvPr/>
        </p:nvSpPr>
        <p:spPr>
          <a:xfrm>
            <a:off x="6324392" y="1501146"/>
            <a:ext cx="3589701" cy="369332"/>
          </a:xfrm>
          <a:prstGeom prst="rect">
            <a:avLst/>
          </a:prstGeom>
        </p:spPr>
        <p:txBody>
          <a:bodyPr wrap="none">
            <a:spAutoFit/>
          </a:bodyPr>
          <a:lstStyle/>
          <a:p>
            <a:pPr lvl="0"/>
            <a:r>
              <a:rPr lang="en-US" b="1" dirty="0">
                <a:solidFill>
                  <a:srgbClr val="FFFF00"/>
                </a:solidFill>
              </a:rPr>
              <a:t>Lifecycle Engagement Orchestration</a:t>
            </a:r>
            <a:endParaRPr lang="en-US" b="1" dirty="0">
              <a:solidFill>
                <a:srgbClr val="FFFF00"/>
              </a:solidFill>
            </a:endParaRPr>
          </a:p>
        </p:txBody>
      </p:sp>
      <p:sp>
        <p:nvSpPr>
          <p:cNvPr id="62" name="Right Arrow 61"/>
          <p:cNvSpPr/>
          <p:nvPr/>
        </p:nvSpPr>
        <p:spPr>
          <a:xfrm>
            <a:off x="6111802" y="1565061"/>
            <a:ext cx="230814" cy="243463"/>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p:cNvSpPr/>
          <p:nvPr/>
        </p:nvSpPr>
        <p:spPr>
          <a:xfrm>
            <a:off x="6521316" y="3313102"/>
            <a:ext cx="4682051" cy="984885"/>
          </a:xfrm>
          <a:prstGeom prst="rect">
            <a:avLst/>
          </a:prstGeom>
        </p:spPr>
        <p:txBody>
          <a:bodyPr wrap="none">
            <a:spAutoFit/>
          </a:bodyPr>
          <a:lstStyle/>
          <a:p>
            <a:pPr marL="285750" lvl="0" indent="-285750">
              <a:spcBef>
                <a:spcPts val="600"/>
              </a:spcBef>
              <a:buFont typeface="Wingdings" panose="05000000000000000000" pitchFamily="2" charset="2"/>
              <a:buChar char="ü"/>
            </a:pPr>
            <a:r>
              <a:rPr lang="en-US" sz="1600" dirty="0">
                <a:solidFill>
                  <a:schemeClr val="bg1"/>
                </a:solidFill>
              </a:rPr>
              <a:t>Currents</a:t>
            </a:r>
            <a:r>
              <a:rPr lang="en" sz="1600" dirty="0" smtClean="0">
                <a:solidFill>
                  <a:schemeClr val="bg1"/>
                </a:solidFill>
              </a:rPr>
              <a:t>, </a:t>
            </a:r>
            <a:r>
              <a:rPr lang="en" sz="1600" dirty="0" smtClean="0">
                <a:solidFill>
                  <a:schemeClr val="bg1"/>
                </a:solidFill>
              </a:rPr>
              <a:t>our data streaming tool, allows you to </a:t>
            </a:r>
          </a:p>
          <a:p>
            <a:pPr lvl="0">
              <a:spcBef>
                <a:spcPts val="600"/>
              </a:spcBef>
            </a:pPr>
            <a:r>
              <a:rPr lang="en" sz="1600" dirty="0">
                <a:solidFill>
                  <a:schemeClr val="bg1"/>
                </a:solidFill>
              </a:rPr>
              <a:t> </a:t>
            </a:r>
            <a:r>
              <a:rPr lang="en" sz="1600" dirty="0" smtClean="0">
                <a:solidFill>
                  <a:schemeClr val="bg1"/>
                </a:solidFill>
              </a:rPr>
              <a:t>     send data in just a few clicks. You'll get actionable</a:t>
            </a:r>
          </a:p>
          <a:p>
            <a:pPr lvl="0">
              <a:spcBef>
                <a:spcPts val="600"/>
              </a:spcBef>
            </a:pPr>
            <a:r>
              <a:rPr lang="en" sz="1600" dirty="0">
                <a:solidFill>
                  <a:schemeClr val="bg1"/>
                </a:solidFill>
              </a:rPr>
              <a:t> </a:t>
            </a:r>
            <a:r>
              <a:rPr lang="en" sz="1600" dirty="0" smtClean="0">
                <a:solidFill>
                  <a:schemeClr val="bg1"/>
                </a:solidFill>
              </a:rPr>
              <a:t>     insights in milliseconds.</a:t>
            </a:r>
            <a:endParaRPr lang="en-US" sz="1600" dirty="0">
              <a:solidFill>
                <a:schemeClr val="bg1"/>
              </a:solidFill>
            </a:endParaRPr>
          </a:p>
        </p:txBody>
      </p:sp>
      <p:sp>
        <p:nvSpPr>
          <p:cNvPr id="64" name="Rectangle 63"/>
          <p:cNvSpPr/>
          <p:nvPr/>
        </p:nvSpPr>
        <p:spPr>
          <a:xfrm>
            <a:off x="6334738" y="2356936"/>
            <a:ext cx="2092689" cy="369332"/>
          </a:xfrm>
          <a:prstGeom prst="rect">
            <a:avLst/>
          </a:prstGeom>
        </p:spPr>
        <p:txBody>
          <a:bodyPr wrap="none">
            <a:spAutoFit/>
          </a:bodyPr>
          <a:lstStyle/>
          <a:p>
            <a:pPr lvl="0"/>
            <a:r>
              <a:rPr lang="en" b="1" dirty="0" smtClean="0">
                <a:solidFill>
                  <a:srgbClr val="FFFF00"/>
                </a:solidFill>
              </a:rPr>
              <a:t>Optimization and AI</a:t>
            </a:r>
            <a:endParaRPr lang="en-US" b="1" dirty="0">
              <a:solidFill>
                <a:srgbClr val="FFFF00"/>
              </a:solidFill>
            </a:endParaRPr>
          </a:p>
        </p:txBody>
      </p:sp>
      <p:sp>
        <p:nvSpPr>
          <p:cNvPr id="65" name="Right Arrow 64"/>
          <p:cNvSpPr/>
          <p:nvPr/>
        </p:nvSpPr>
        <p:spPr>
          <a:xfrm>
            <a:off x="6112316" y="2420851"/>
            <a:ext cx="230814" cy="243463"/>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6325420" y="2817144"/>
            <a:ext cx="3038652" cy="369332"/>
          </a:xfrm>
          <a:prstGeom prst="rect">
            <a:avLst/>
          </a:prstGeom>
        </p:spPr>
        <p:txBody>
          <a:bodyPr wrap="none">
            <a:spAutoFit/>
          </a:bodyPr>
          <a:lstStyle/>
          <a:p>
            <a:pPr lvl="0"/>
            <a:r>
              <a:rPr lang="en" b="1" dirty="0" smtClean="0">
                <a:solidFill>
                  <a:srgbClr val="FFFF00"/>
                </a:solidFill>
              </a:rPr>
              <a:t>Data Agility and Management</a:t>
            </a:r>
            <a:endParaRPr lang="en-US" b="1" dirty="0">
              <a:solidFill>
                <a:srgbClr val="FFFF00"/>
              </a:solidFill>
            </a:endParaRPr>
          </a:p>
        </p:txBody>
      </p:sp>
      <p:sp>
        <p:nvSpPr>
          <p:cNvPr id="67" name="Right Arrow 66"/>
          <p:cNvSpPr/>
          <p:nvPr/>
        </p:nvSpPr>
        <p:spPr>
          <a:xfrm>
            <a:off x="6112830" y="2881059"/>
            <a:ext cx="230814" cy="243463"/>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6320699" y="4439181"/>
            <a:ext cx="1385957" cy="369332"/>
          </a:xfrm>
          <a:prstGeom prst="rect">
            <a:avLst/>
          </a:prstGeom>
        </p:spPr>
        <p:txBody>
          <a:bodyPr wrap="none">
            <a:spAutoFit/>
          </a:bodyPr>
          <a:lstStyle/>
          <a:p>
            <a:pPr lvl="0"/>
            <a:r>
              <a:rPr lang="en" b="1" dirty="0" smtClean="0">
                <a:solidFill>
                  <a:srgbClr val="FFFF00"/>
                </a:solidFill>
              </a:rPr>
              <a:t>Braze Alloys </a:t>
            </a:r>
            <a:endParaRPr lang="en" b="1" dirty="0">
              <a:solidFill>
                <a:srgbClr val="FFFF00"/>
              </a:solidFill>
            </a:endParaRPr>
          </a:p>
        </p:txBody>
      </p:sp>
      <p:sp>
        <p:nvSpPr>
          <p:cNvPr id="69" name="Right Arrow 68"/>
          <p:cNvSpPr/>
          <p:nvPr/>
        </p:nvSpPr>
        <p:spPr>
          <a:xfrm>
            <a:off x="6108109" y="4503096"/>
            <a:ext cx="230814" cy="243463"/>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Arrow 69"/>
          <p:cNvSpPr/>
          <p:nvPr/>
        </p:nvSpPr>
        <p:spPr>
          <a:xfrm>
            <a:off x="952386" y="1567212"/>
            <a:ext cx="230814" cy="243463"/>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p:cNvSpPr/>
          <p:nvPr/>
        </p:nvSpPr>
        <p:spPr>
          <a:xfrm>
            <a:off x="6519285" y="1957505"/>
            <a:ext cx="3990516" cy="338554"/>
          </a:xfrm>
          <a:prstGeom prst="rect">
            <a:avLst/>
          </a:prstGeom>
        </p:spPr>
        <p:txBody>
          <a:bodyPr wrap="none">
            <a:spAutoFit/>
          </a:bodyPr>
          <a:lstStyle/>
          <a:p>
            <a:pPr marL="285750" lvl="0" indent="-285750">
              <a:spcBef>
                <a:spcPts val="1600"/>
              </a:spcBef>
              <a:buFont typeface="Wingdings" panose="05000000000000000000" pitchFamily="2" charset="2"/>
              <a:buChar char="ü"/>
            </a:pPr>
            <a:r>
              <a:rPr lang="en-US" sz="1600" b="1" dirty="0">
                <a:solidFill>
                  <a:schemeClr val="bg1"/>
                </a:solidFill>
              </a:rPr>
              <a:t>Canvas - </a:t>
            </a:r>
            <a:r>
              <a:rPr lang="en-US" sz="1600" dirty="0">
                <a:solidFill>
                  <a:schemeClr val="bg1"/>
                </a:solidFill>
              </a:rPr>
              <a:t>our visual customer journey tool</a:t>
            </a:r>
            <a:endParaRPr lang="en-US" sz="1600" dirty="0">
              <a:solidFill>
                <a:schemeClr val="bg1"/>
              </a:solidFill>
            </a:endParaRPr>
          </a:p>
        </p:txBody>
      </p:sp>
      <p:sp>
        <p:nvSpPr>
          <p:cNvPr id="4" name="Rectangle 3"/>
          <p:cNvSpPr/>
          <p:nvPr/>
        </p:nvSpPr>
        <p:spPr>
          <a:xfrm>
            <a:off x="6509233" y="4850847"/>
            <a:ext cx="4552057" cy="830997"/>
          </a:xfrm>
          <a:prstGeom prst="rect">
            <a:avLst/>
          </a:prstGeom>
        </p:spPr>
        <p:txBody>
          <a:bodyPr wrap="square">
            <a:spAutoFit/>
          </a:bodyPr>
          <a:lstStyle/>
          <a:p>
            <a:pPr marL="285750" lvl="0" indent="-285750">
              <a:lnSpc>
                <a:spcPct val="150000"/>
              </a:lnSpc>
              <a:spcBef>
                <a:spcPts val="1200"/>
              </a:spcBef>
              <a:buFont typeface="Wingdings" panose="05000000000000000000" pitchFamily="2" charset="2"/>
              <a:buChar char="ü"/>
            </a:pPr>
            <a:r>
              <a:rPr lang="en-US" sz="1600" dirty="0">
                <a:solidFill>
                  <a:schemeClr val="bg1"/>
                </a:solidFill>
              </a:rPr>
              <a:t>Our Technology Partners to harness the power of partnerships to create more brilliant experiences.</a:t>
            </a:r>
            <a:endParaRPr lang="en-US" sz="1600" dirty="0">
              <a:solidFill>
                <a:schemeClr val="bg1"/>
              </a:solidFill>
            </a:endParaRPr>
          </a:p>
        </p:txBody>
      </p:sp>
      <p:pic>
        <p:nvPicPr>
          <p:cNvPr id="74" name="Picture 7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0179" y="6572348"/>
            <a:ext cx="491309" cy="226659"/>
          </a:xfrm>
          <a:prstGeom prst="rect">
            <a:avLst/>
          </a:prstGeom>
        </p:spPr>
      </p:pic>
      <p:sp>
        <p:nvSpPr>
          <p:cNvPr id="75" name="Right Triangle 74"/>
          <p:cNvSpPr/>
          <p:nvPr/>
        </p:nvSpPr>
        <p:spPr>
          <a:xfrm rot="16200000">
            <a:off x="11346689" y="6011224"/>
            <a:ext cx="902268" cy="80901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p:cNvSpPr/>
          <p:nvPr/>
        </p:nvSpPr>
        <p:spPr>
          <a:xfrm>
            <a:off x="11775365" y="6540527"/>
            <a:ext cx="413890" cy="307777"/>
          </a:xfrm>
          <a:prstGeom prst="rect">
            <a:avLst/>
          </a:prstGeom>
        </p:spPr>
        <p:txBody>
          <a:bodyPr wrap="square">
            <a:spAutoFit/>
          </a:bodyPr>
          <a:lstStyle/>
          <a:p>
            <a:r>
              <a:rPr lang="en-US" sz="1400" b="1" dirty="0" smtClean="0">
                <a:solidFill>
                  <a:schemeClr val="tx1">
                    <a:lumMod val="85000"/>
                    <a:lumOff val="15000"/>
                  </a:schemeClr>
                </a:solidFill>
                <a:latin typeface="Roboto" panose="020B0604020202020204" charset="0"/>
                <a:ea typeface="Roboto" panose="020B0604020202020204" charset="0"/>
              </a:rPr>
              <a:t>8</a:t>
            </a:r>
            <a:endParaRPr lang="en-US" sz="1400" dirty="0">
              <a:solidFill>
                <a:schemeClr val="tx1">
                  <a:lumMod val="85000"/>
                  <a:lumOff val="15000"/>
                </a:schemeClr>
              </a:solidFill>
              <a:latin typeface="Roboto" panose="020B0604020202020204" charset="0"/>
              <a:ea typeface="Roboto" panose="020B0604020202020204" charset="0"/>
            </a:endParaRPr>
          </a:p>
        </p:txBody>
      </p:sp>
    </p:spTree>
    <p:extLst>
      <p:ext uri="{BB962C8B-B14F-4D97-AF65-F5344CB8AC3E}">
        <p14:creationId xmlns:p14="http://schemas.microsoft.com/office/powerpoint/2010/main" val="2128106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hidden="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12" y="0"/>
            <a:ext cx="12144374" cy="6858000"/>
          </a:xfrm>
          <a:prstGeom prst="rect">
            <a:avLst/>
          </a:prstGeom>
        </p:spPr>
      </p:pic>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2" y="0"/>
            <a:ext cx="12144374" cy="6857999"/>
          </a:xfrm>
          <a:prstGeom prst="rect">
            <a:avLst/>
          </a:prstGeom>
        </p:spPr>
      </p:pic>
      <p:sp>
        <p:nvSpPr>
          <p:cNvPr id="27" name="Rectangle 26"/>
          <p:cNvSpPr/>
          <p:nvPr/>
        </p:nvSpPr>
        <p:spPr>
          <a:xfrm>
            <a:off x="360427" y="372296"/>
            <a:ext cx="7568354" cy="707886"/>
          </a:xfrm>
          <a:prstGeom prst="rect">
            <a:avLst/>
          </a:prstGeom>
        </p:spPr>
        <p:txBody>
          <a:bodyPr wrap="none">
            <a:spAutoFit/>
          </a:bodyPr>
          <a:lstStyle/>
          <a:p>
            <a:pPr lvl="0" algn="ctr"/>
            <a:r>
              <a:rPr lang="en" sz="4000" b="1" dirty="0" smtClean="0">
                <a:solidFill>
                  <a:schemeClr val="bg1"/>
                </a:solidFill>
              </a:rPr>
              <a:t>Use Case 1: App Push Notifications</a:t>
            </a:r>
            <a:endParaRPr lang="en-US" sz="4000" b="1" dirty="0">
              <a:solidFill>
                <a:schemeClr val="bg1"/>
              </a:solidFill>
            </a:endParaRPr>
          </a:p>
        </p:txBody>
      </p:sp>
      <p:sp>
        <p:nvSpPr>
          <p:cNvPr id="28" name="Right Arrow 27"/>
          <p:cNvSpPr/>
          <p:nvPr/>
        </p:nvSpPr>
        <p:spPr>
          <a:xfrm>
            <a:off x="540674" y="1255062"/>
            <a:ext cx="230814" cy="243463"/>
          </a:xfrm>
          <a:prstGeom prst="rightArrow">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Google Shape;103;p21"/>
          <p:cNvSpPr txBox="1">
            <a:spLocks/>
          </p:cNvSpPr>
          <p:nvPr/>
        </p:nvSpPr>
        <p:spPr>
          <a:xfrm>
            <a:off x="732161" y="1161121"/>
            <a:ext cx="8343842" cy="3990444"/>
          </a:xfrm>
          <a:prstGeom prst="rect">
            <a:avLst/>
          </a:prstGeom>
          <a:noFill/>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ts val="0"/>
              </a:spcBef>
              <a:buNone/>
            </a:pPr>
            <a:r>
              <a:rPr lang="en-US" sz="1800" b="1" dirty="0">
                <a:solidFill>
                  <a:srgbClr val="FFFF00"/>
                </a:solidFill>
              </a:rPr>
              <a:t>Currently, West Elm's app doesn’t show in the notification center for a user to allow receiving notifications impacting: </a:t>
            </a:r>
            <a:r>
              <a:rPr lang="en-US" sz="1800" b="1" dirty="0" smtClean="0">
                <a:solidFill>
                  <a:srgbClr val="FFFF00"/>
                </a:solidFill>
              </a:rPr>
              <a:t> </a:t>
            </a:r>
          </a:p>
          <a:p>
            <a:pPr marL="457200" indent="-304800">
              <a:spcBef>
                <a:spcPts val="1600"/>
              </a:spcBef>
              <a:buSzPts val="1200"/>
              <a:buFont typeface="Wingdings" panose="05000000000000000000" pitchFamily="2" charset="2"/>
              <a:buChar char="ü"/>
            </a:pPr>
            <a:r>
              <a:rPr lang="en-US" sz="1800" b="1" dirty="0">
                <a:solidFill>
                  <a:schemeClr val="bg1"/>
                </a:solidFill>
              </a:rPr>
              <a:t>User engagement - </a:t>
            </a:r>
            <a:r>
              <a:rPr lang="en-US" sz="1800" dirty="0">
                <a:solidFill>
                  <a:schemeClr val="bg1"/>
                </a:solidFill>
              </a:rPr>
              <a:t>Several key campaign objectives are impacted like personalized messages based on</a:t>
            </a:r>
            <a:r>
              <a:rPr lang="en-US" sz="1800" dirty="0" smtClean="0">
                <a:solidFill>
                  <a:schemeClr val="bg1"/>
                </a:solidFill>
              </a:rPr>
              <a:t>:</a:t>
            </a:r>
            <a:endParaRPr lang="en-US" sz="1800" dirty="0" smtClean="0">
              <a:solidFill>
                <a:schemeClr val="bg1"/>
              </a:solidFill>
            </a:endParaRPr>
          </a:p>
          <a:p>
            <a:pPr marL="914400" lvl="1" indent="-304800">
              <a:lnSpc>
                <a:spcPct val="150000"/>
              </a:lnSpc>
              <a:spcBef>
                <a:spcPts val="0"/>
              </a:spcBef>
              <a:buSzPts val="1200"/>
              <a:buFont typeface="Wingdings" panose="05000000000000000000" pitchFamily="2" charset="2"/>
              <a:buChar char="§"/>
            </a:pPr>
            <a:r>
              <a:rPr lang="en-US" sz="1600" dirty="0" smtClean="0">
                <a:solidFill>
                  <a:schemeClr val="bg1"/>
                </a:solidFill>
              </a:rPr>
              <a:t>user’s browsing/shopping history</a:t>
            </a:r>
          </a:p>
          <a:p>
            <a:pPr marL="914400" lvl="1" indent="-304800">
              <a:lnSpc>
                <a:spcPct val="150000"/>
              </a:lnSpc>
              <a:spcBef>
                <a:spcPts val="0"/>
              </a:spcBef>
              <a:buSzPts val="1200"/>
              <a:buFont typeface="Wingdings" panose="05000000000000000000" pitchFamily="2" charset="2"/>
              <a:buChar char="§"/>
            </a:pPr>
            <a:r>
              <a:rPr lang="en-US" sz="1600" dirty="0" smtClean="0">
                <a:solidFill>
                  <a:schemeClr val="bg1"/>
                </a:solidFill>
              </a:rPr>
              <a:t>special </a:t>
            </a:r>
            <a:r>
              <a:rPr lang="en-US" sz="1600" dirty="0" smtClean="0">
                <a:solidFill>
                  <a:schemeClr val="bg1"/>
                </a:solidFill>
              </a:rPr>
              <a:t>classes/events (Per shopper’s interest &amp; activity)</a:t>
            </a:r>
          </a:p>
          <a:p>
            <a:pPr marL="914400" lvl="1" indent="-304800">
              <a:lnSpc>
                <a:spcPct val="150000"/>
              </a:lnSpc>
              <a:spcBef>
                <a:spcPts val="0"/>
              </a:spcBef>
              <a:buSzPts val="1200"/>
              <a:buFont typeface="Wingdings" panose="05000000000000000000" pitchFamily="2" charset="2"/>
              <a:buChar char="§"/>
            </a:pPr>
            <a:r>
              <a:rPr lang="en-US" sz="1600" dirty="0" smtClean="0">
                <a:solidFill>
                  <a:schemeClr val="bg1"/>
                </a:solidFill>
              </a:rPr>
              <a:t>promotional offers</a:t>
            </a:r>
          </a:p>
          <a:p>
            <a:pPr marL="438150" indent="-285750">
              <a:lnSpc>
                <a:spcPct val="150000"/>
              </a:lnSpc>
              <a:spcBef>
                <a:spcPts val="0"/>
              </a:spcBef>
              <a:buSzPts val="1200"/>
              <a:buFont typeface="Wingdings" panose="05000000000000000000" pitchFamily="2" charset="2"/>
              <a:buChar char="ü"/>
            </a:pPr>
            <a:r>
              <a:rPr lang="en-US" sz="1800" b="1" dirty="0" smtClean="0">
                <a:solidFill>
                  <a:schemeClr val="bg1"/>
                </a:solidFill>
              </a:rPr>
              <a:t>LTV &amp; Revenue</a:t>
            </a:r>
          </a:p>
          <a:p>
            <a:pPr marL="438150" indent="-285750">
              <a:lnSpc>
                <a:spcPct val="150000"/>
              </a:lnSpc>
              <a:spcBef>
                <a:spcPts val="0"/>
              </a:spcBef>
              <a:buSzPts val="1200"/>
              <a:buFont typeface="Wingdings" panose="05000000000000000000" pitchFamily="2" charset="2"/>
              <a:buChar char="ü"/>
            </a:pPr>
            <a:r>
              <a:rPr lang="en-US" sz="1800" b="1" dirty="0">
                <a:solidFill>
                  <a:schemeClr val="bg1"/>
                </a:solidFill>
              </a:rPr>
              <a:t>Retention and </a:t>
            </a:r>
            <a:r>
              <a:rPr lang="en-US" sz="1800" b="1" dirty="0" smtClean="0">
                <a:solidFill>
                  <a:schemeClr val="bg1"/>
                </a:solidFill>
              </a:rPr>
              <a:t>Upsell</a:t>
            </a:r>
          </a:p>
          <a:p>
            <a:pPr marL="152400" indent="0">
              <a:lnSpc>
                <a:spcPct val="150000"/>
              </a:lnSpc>
              <a:spcBef>
                <a:spcPts val="0"/>
              </a:spcBef>
              <a:buSzPts val="1200"/>
              <a:buNone/>
            </a:pPr>
            <a:endParaRPr lang="en-US" sz="1800" b="1" dirty="0" smtClean="0">
              <a:solidFill>
                <a:schemeClr val="bg1"/>
              </a:solidFill>
            </a:endParaRPr>
          </a:p>
        </p:txBody>
      </p:sp>
      <p:sp>
        <p:nvSpPr>
          <p:cNvPr id="31" name="Rectangle 30"/>
          <p:cNvSpPr/>
          <p:nvPr/>
        </p:nvSpPr>
        <p:spPr>
          <a:xfrm>
            <a:off x="519854" y="5503481"/>
            <a:ext cx="10980484" cy="877163"/>
          </a:xfrm>
          <a:prstGeom prst="rect">
            <a:avLst/>
          </a:prstGeom>
        </p:spPr>
        <p:txBody>
          <a:bodyPr wrap="square">
            <a:spAutoFit/>
          </a:bodyPr>
          <a:lstStyle/>
          <a:p>
            <a:pPr lvl="0">
              <a:spcBef>
                <a:spcPts val="1600"/>
              </a:spcBef>
            </a:pPr>
            <a:r>
              <a:rPr lang="en-US" sz="1700" i="1" dirty="0">
                <a:ln w="0"/>
                <a:solidFill>
                  <a:schemeClr val="bg1"/>
                </a:solidFill>
              </a:rPr>
              <a:t>Since push notifications appear front and center on the device even if the recipient isn’t using your app the odds are good that your message will be seen. That means that when you absolutely, positively need to reach a customer, push may well be the best way</a:t>
            </a:r>
            <a:endParaRPr lang="en-US" sz="1700" i="1" dirty="0">
              <a:ln w="0"/>
              <a:solidFill>
                <a:schemeClr val="bg1"/>
              </a:solidFill>
            </a:endParaRPr>
          </a:p>
        </p:txBody>
      </p:sp>
      <p:pic>
        <p:nvPicPr>
          <p:cNvPr id="36" name="Picture 3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35401" y="315829"/>
            <a:ext cx="2510468" cy="5020936"/>
          </a:xfrm>
          <a:prstGeom prst="rect">
            <a:avLst/>
          </a:prstGeom>
          <a:effectLst>
            <a:softEdge rad="63500"/>
          </a:effectLst>
        </p:spPr>
      </p:pic>
      <p:pic>
        <p:nvPicPr>
          <p:cNvPr id="38" name="Picture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0179" y="6572348"/>
            <a:ext cx="491309" cy="226659"/>
          </a:xfrm>
          <a:prstGeom prst="rect">
            <a:avLst/>
          </a:prstGeom>
        </p:spPr>
      </p:pic>
      <p:sp>
        <p:nvSpPr>
          <p:cNvPr id="2" name="Rectangle 1"/>
          <p:cNvSpPr/>
          <p:nvPr/>
        </p:nvSpPr>
        <p:spPr>
          <a:xfrm>
            <a:off x="1189703" y="4363903"/>
            <a:ext cx="7962391" cy="1282402"/>
          </a:xfrm>
          <a:prstGeom prst="rect">
            <a:avLst/>
          </a:prstGeom>
        </p:spPr>
        <p:txBody>
          <a:bodyPr wrap="square">
            <a:spAutoFit/>
          </a:bodyPr>
          <a:lstStyle/>
          <a:p>
            <a:pPr marL="438150" indent="-285750">
              <a:lnSpc>
                <a:spcPct val="100000"/>
              </a:lnSpc>
              <a:spcBef>
                <a:spcPts val="0"/>
              </a:spcBef>
              <a:buSzPts val="1200"/>
              <a:buFont typeface="Wingdings" panose="05000000000000000000" pitchFamily="2" charset="2"/>
              <a:buChar char="§"/>
            </a:pPr>
            <a:r>
              <a:rPr lang="en-US" sz="1600" dirty="0">
                <a:solidFill>
                  <a:schemeClr val="bg1"/>
                </a:solidFill>
              </a:rPr>
              <a:t>Even though the app is available and operational to buy products, track orders, add items to registry; it’s not using the platform’s unparalleled ability to engage the audience impacting the retention rate and the power to upsell. </a:t>
            </a:r>
          </a:p>
          <a:p>
            <a:pPr marL="285750" indent="-285750">
              <a:spcBef>
                <a:spcPts val="1600"/>
              </a:spcBef>
              <a:spcAft>
                <a:spcPts val="1600"/>
              </a:spcAft>
              <a:buFont typeface="Wingdings" panose="05000000000000000000" pitchFamily="2" charset="2"/>
              <a:buChar char="§"/>
            </a:pPr>
            <a:endParaRPr lang="en-US" sz="1600" dirty="0"/>
          </a:p>
        </p:txBody>
      </p:sp>
      <p:sp>
        <p:nvSpPr>
          <p:cNvPr id="58" name="Right Triangle 57"/>
          <p:cNvSpPr/>
          <p:nvPr/>
        </p:nvSpPr>
        <p:spPr>
          <a:xfrm rot="16200000">
            <a:off x="11346689" y="6011224"/>
            <a:ext cx="902268" cy="809018"/>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p:cNvSpPr/>
          <p:nvPr/>
        </p:nvSpPr>
        <p:spPr>
          <a:xfrm>
            <a:off x="11775365" y="6540527"/>
            <a:ext cx="413890" cy="307777"/>
          </a:xfrm>
          <a:prstGeom prst="rect">
            <a:avLst/>
          </a:prstGeom>
        </p:spPr>
        <p:txBody>
          <a:bodyPr wrap="square">
            <a:spAutoFit/>
          </a:bodyPr>
          <a:lstStyle/>
          <a:p>
            <a:r>
              <a:rPr lang="en-US" sz="1400" b="1" dirty="0" smtClean="0">
                <a:solidFill>
                  <a:schemeClr val="tx1">
                    <a:lumMod val="85000"/>
                    <a:lumOff val="15000"/>
                  </a:schemeClr>
                </a:solidFill>
                <a:latin typeface="Roboto" panose="020B0604020202020204" charset="0"/>
                <a:ea typeface="Roboto" panose="020B0604020202020204" charset="0"/>
              </a:rPr>
              <a:t>9</a:t>
            </a:r>
            <a:endParaRPr lang="en-US" sz="1400" dirty="0">
              <a:solidFill>
                <a:schemeClr val="tx1">
                  <a:lumMod val="85000"/>
                  <a:lumOff val="15000"/>
                </a:schemeClr>
              </a:solidFill>
              <a:latin typeface="Roboto" panose="020B0604020202020204" charset="0"/>
              <a:ea typeface="Roboto" panose="020B0604020202020204" charset="0"/>
            </a:endParaRPr>
          </a:p>
        </p:txBody>
      </p:sp>
    </p:spTree>
    <p:extLst>
      <p:ext uri="{BB962C8B-B14F-4D97-AF65-F5344CB8AC3E}">
        <p14:creationId xmlns:p14="http://schemas.microsoft.com/office/powerpoint/2010/main" val="349067299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Slice</Template>
  <TotalTime>1369</TotalTime>
  <Words>2172</Words>
  <Application>Microsoft Office PowerPoint</Application>
  <PresentationFormat>Widescreen</PresentationFormat>
  <Paragraphs>197</Paragraphs>
  <Slides>20</Slides>
  <Notes>0</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20</vt:i4>
      </vt:variant>
    </vt:vector>
  </HeadingPairs>
  <TitlesOfParts>
    <vt:vector size="34" baseType="lpstr">
      <vt:lpstr>Malgun Gothic</vt:lpstr>
      <vt:lpstr>Arial</vt:lpstr>
      <vt:lpstr>Arial-BoldMT</vt:lpstr>
      <vt:lpstr>Arial-ItalicMT</vt:lpstr>
      <vt:lpstr>ArialMT</vt:lpstr>
      <vt:lpstr>Calibri</vt:lpstr>
      <vt:lpstr>Calibri Light</vt:lpstr>
      <vt:lpstr>Calibri-Bold</vt:lpstr>
      <vt:lpstr>Calibri-Italic</vt:lpstr>
      <vt:lpstr>Open Sans</vt:lpstr>
      <vt:lpstr>Roboto</vt:lpstr>
      <vt:lpstr>Times New Roman</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Mani Sharma</dc:creator>
  <cp:lastModifiedBy>Mani Sharma</cp:lastModifiedBy>
  <cp:revision>169</cp:revision>
  <dcterms:created xsi:type="dcterms:W3CDTF">2019-08-05T05:21:45Z</dcterms:created>
  <dcterms:modified xsi:type="dcterms:W3CDTF">2019-08-06T19:44:20Z</dcterms:modified>
</cp:coreProperties>
</file>